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95"/>
  </p:notesMasterIdLst>
  <p:handoutMasterIdLst>
    <p:handoutMasterId r:id="rId96"/>
  </p:handoutMasterIdLst>
  <p:sldIdLst>
    <p:sldId id="520" r:id="rId2"/>
    <p:sldId id="521" r:id="rId3"/>
    <p:sldId id="258" r:id="rId4"/>
    <p:sldId id="423" r:id="rId5"/>
    <p:sldId id="362" r:id="rId6"/>
    <p:sldId id="334" r:id="rId7"/>
    <p:sldId id="433" r:id="rId8"/>
    <p:sldId id="435" r:id="rId9"/>
    <p:sldId id="260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8" r:id="rId52"/>
    <p:sldId id="479" r:id="rId53"/>
    <p:sldId id="480" r:id="rId54"/>
    <p:sldId id="481" r:id="rId55"/>
    <p:sldId id="482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1" r:id="rId75"/>
    <p:sldId id="502" r:id="rId76"/>
    <p:sldId id="503" r:id="rId77"/>
    <p:sldId id="504" r:id="rId78"/>
    <p:sldId id="505" r:id="rId79"/>
    <p:sldId id="506" r:id="rId80"/>
    <p:sldId id="507" r:id="rId81"/>
    <p:sldId id="508" r:id="rId82"/>
    <p:sldId id="509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519" r:id="rId93"/>
    <p:sldId id="418" r:id="rId94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2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pos="6652" userDrawn="1">
          <p15:clr>
            <a:srgbClr val="A4A3A4"/>
          </p15:clr>
        </p15:guide>
        <p15:guide id="6" pos="50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801"/>
    <a:srgbClr val="F2F2F2"/>
    <a:srgbClr val="FBFDFC"/>
    <a:srgbClr val="CE3B37"/>
    <a:srgbClr val="DFE1E0"/>
    <a:srgbClr val="88AB3E"/>
    <a:srgbClr val="FFE985"/>
    <a:srgbClr val="FA772E"/>
    <a:srgbClr val="F19903"/>
    <a:srgbClr val="978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48" autoAdjust="0"/>
    <p:restoredTop sz="94581" autoAdjust="0"/>
  </p:normalViewPr>
  <p:slideViewPr>
    <p:cSldViewPr>
      <p:cViewPr>
        <p:scale>
          <a:sx n="66" d="100"/>
          <a:sy n="66" d="100"/>
        </p:scale>
        <p:origin x="653" y="101"/>
      </p:cViewPr>
      <p:guideLst>
        <p:guide orient="horz" pos="2160"/>
        <p:guide pos="3840"/>
        <p:guide pos="332"/>
        <p:guide pos="892"/>
        <p:guide pos="6652"/>
        <p:guide pos="5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75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76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CF211-E3CB-4503-8179-86F7EE408A90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6B20FD9-B15C-4BC4-82C5-298D172D4F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C82C5155-DCF2-4BC1-AC73-05E02F477A41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C393C0EB-51E2-42F6-9BA3-BAF7965362C0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乐高玩具&#10;&#10;低可信度描述已自动生成">
            <a:extLst>
              <a:ext uri="{FF2B5EF4-FFF2-40B4-BE49-F238E27FC236}">
                <a16:creationId xmlns:a16="http://schemas.microsoft.com/office/drawing/2014/main" id="{9102BAF5-884C-41A8-B365-660D2B0D0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6B1C2F-E273-4BE1-BAF2-6C1F5B71BD49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B27A1B-4845-427A-B8E3-8536CB1D9E44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172A870B-7FF2-4DFD-8D0F-D7DB5D77B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6A225B16-C612-45AB-B133-71B2631E484B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6FBE660F-1069-47E1-9ECE-7E7C08DC42C0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67864EE2-EAB3-4814-A7EB-820BD7610F1E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35457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1C4D4E92-3379-4E90-97D3-07C5AA45976A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22178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164197"/>
            <a:chOff x="575555" y="986919"/>
            <a:chExt cx="7992888" cy="416419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1717669" y="4305115"/>
              <a:ext cx="5708660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 栈和队列 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7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063553" y="1660247"/>
            <a:ext cx="7562359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       栈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中元素逻辑关系与线性表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的相同，栈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可以采用与线性表相同的存储结构。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114942" y="3358183"/>
            <a:ext cx="1357322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逻辑结构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998237" y="5727501"/>
            <a:ext cx="143986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存储结构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718168" y="3789984"/>
            <a:ext cx="0" cy="1871265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719118" y="3528836"/>
            <a:ext cx="1063639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栈</a:t>
            </a: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3584180" y="3967653"/>
            <a:ext cx="484197" cy="724821"/>
          </a:xfrm>
          <a:custGeom>
            <a:avLst/>
            <a:gdLst/>
            <a:ahLst/>
            <a:cxnLst>
              <a:cxn ang="0">
                <a:pos x="267" y="0"/>
              </a:cxn>
              <a:cxn ang="0">
                <a:pos x="0" y="416"/>
              </a:cxn>
            </a:cxnLst>
            <a:rect l="0" t="0" r="r" b="b"/>
            <a:pathLst>
              <a:path w="267" h="416">
                <a:moveTo>
                  <a:pt x="267" y="0"/>
                </a:moveTo>
                <a:lnTo>
                  <a:pt x="0" y="416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4497005" y="3967653"/>
            <a:ext cx="428627" cy="71437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" y="368"/>
              </a:cxn>
            </a:cxnLst>
            <a:rect l="0" t="0" r="r" b="b"/>
            <a:pathLst>
              <a:path w="256" h="368">
                <a:moveTo>
                  <a:pt x="0" y="0"/>
                </a:moveTo>
                <a:lnTo>
                  <a:pt x="256" y="368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782493" y="4679773"/>
            <a:ext cx="1214446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顺序表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654154" y="4679773"/>
            <a:ext cx="985858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链 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39616" y="5610726"/>
            <a:ext cx="15716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顺序栈</a:t>
            </a:r>
          </a:p>
        </p:txBody>
      </p:sp>
      <p:sp>
        <p:nvSpPr>
          <p:cNvPr id="22" name="下箭头 21"/>
          <p:cNvSpPr/>
          <p:nvPr/>
        </p:nvSpPr>
        <p:spPr>
          <a:xfrm>
            <a:off x="3353996" y="5253536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4128" y="5610726"/>
            <a:ext cx="15716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链栈</a:t>
            </a:r>
          </a:p>
        </p:txBody>
      </p:sp>
      <p:sp>
        <p:nvSpPr>
          <p:cNvPr id="24" name="下箭头 23"/>
          <p:cNvSpPr/>
          <p:nvPr/>
        </p:nvSpPr>
        <p:spPr>
          <a:xfrm>
            <a:off x="5068508" y="5253536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D038F0-EF68-4991-8445-BEC67581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FA417F88-D79F-4819-B1CF-5DD3A0753F7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B344262A-D6F2-48C9-9F6A-D09C907D1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87" y="2848154"/>
            <a:ext cx="4051035" cy="405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1390147" y="1657977"/>
            <a:ext cx="9903473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　假设栈的元素个数最大不超过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正整数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MaxSize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，所有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的元素都具有同一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数据类型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ElemType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，则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可用下列方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式来声明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类型</a:t>
            </a:r>
            <a:r>
              <a:rPr lang="en-US" altLang="zh-CN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SqStack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    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475031" y="3933056"/>
            <a:ext cx="5241937" cy="2198899"/>
          </a:xfrm>
          <a:prstGeom prst="rect">
            <a:avLst/>
          </a:prstGeom>
          <a:solidFill>
            <a:srgbClr val="F2F2F2"/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144000" rIns="288000" bIns="144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typedef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ElemType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data[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MaxSize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]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； </a:t>
            </a:r>
          </a:p>
          <a:p>
            <a:pPr algn="l"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int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top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；		</a:t>
            </a:r>
            <a:r>
              <a:rPr lang="en-US" altLang="zh-CN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20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栈顶</a:t>
            </a:r>
            <a:r>
              <a:rPr lang="zh-CN" altLang="en-US" sz="20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</a:t>
            </a: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SqStack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；</a:t>
            </a:r>
            <a:endParaRPr lang="zh-CN" altLang="en-US" sz="2000" b="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6E7B49-334A-4B25-9BC0-8BFA6FCB8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D0F8B1C-DB7A-4A1E-9F28-1C1D7A5D4BB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99566655-B136-44AC-9837-78088F51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5302250" y="1899930"/>
            <a:ext cx="2865452" cy="9366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  <a:p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47" name="AutoShape 7"/>
          <p:cNvSpPr>
            <a:spLocks noChangeArrowheads="1"/>
          </p:cNvSpPr>
          <p:nvPr/>
        </p:nvSpPr>
        <p:spPr bwMode="auto">
          <a:xfrm>
            <a:off x="6454776" y="3052454"/>
            <a:ext cx="360363" cy="863600"/>
          </a:xfrm>
          <a:prstGeom prst="downArrow">
            <a:avLst>
              <a:gd name="adj1" fmla="val 50000"/>
              <a:gd name="adj2" fmla="val 599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6810381" y="3195329"/>
            <a:ext cx="1368425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直接映射</a:t>
            </a:r>
          </a:p>
        </p:txBody>
      </p:sp>
      <p:sp>
        <p:nvSpPr>
          <p:cNvPr id="163849" name="Rectangle 9"/>
          <p:cNvSpPr>
            <a:spLocks noChangeArrowheads="1"/>
          </p:cNvSpPr>
          <p:nvPr/>
        </p:nvSpPr>
        <p:spPr bwMode="auto">
          <a:xfrm>
            <a:off x="4294188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en-US" altLang="zh-CN" sz="2000" baseline="-25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50" name="Rectangle 10"/>
          <p:cNvSpPr>
            <a:spLocks noChangeArrowheads="1"/>
          </p:cNvSpPr>
          <p:nvPr/>
        </p:nvSpPr>
        <p:spPr bwMode="auto">
          <a:xfrm>
            <a:off x="4835525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</a:p>
        </p:txBody>
      </p: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5375275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5916613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</a:p>
        </p:txBody>
      </p: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6454775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</a:p>
        </p:txBody>
      </p:sp>
      <p:sp>
        <p:nvSpPr>
          <p:cNvPr id="163854" name="Rectangle 14"/>
          <p:cNvSpPr>
            <a:spLocks noChangeArrowheads="1"/>
          </p:cNvSpPr>
          <p:nvPr/>
        </p:nvSpPr>
        <p:spPr bwMode="auto">
          <a:xfrm>
            <a:off x="6996113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</a:p>
        </p:txBody>
      </p:sp>
      <p:sp>
        <p:nvSpPr>
          <p:cNvPr id="163855" name="Rectangle 15"/>
          <p:cNvSpPr>
            <a:spLocks noChangeArrowheads="1"/>
          </p:cNvSpPr>
          <p:nvPr/>
        </p:nvSpPr>
        <p:spPr bwMode="auto">
          <a:xfrm>
            <a:off x="7534276" y="4597091"/>
            <a:ext cx="1368425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</a:p>
        </p:txBody>
      </p:sp>
      <p:sp>
        <p:nvSpPr>
          <p:cNvPr id="163856" name="Rectangle 16"/>
          <p:cNvSpPr>
            <a:spLocks noChangeArrowheads="1"/>
          </p:cNvSpPr>
          <p:nvPr/>
        </p:nvSpPr>
        <p:spPr bwMode="auto">
          <a:xfrm>
            <a:off x="8902700" y="4597091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20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</a:p>
        </p:txBody>
      </p:sp>
      <p:sp>
        <p:nvSpPr>
          <p:cNvPr id="163857" name="Text Box 17"/>
          <p:cNvSpPr txBox="1">
            <a:spLocks noChangeArrowheads="1"/>
          </p:cNvSpPr>
          <p:nvPr/>
        </p:nvSpPr>
        <p:spPr bwMode="auto">
          <a:xfrm>
            <a:off x="7929564" y="4053132"/>
            <a:ext cx="1512887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MaxSize-1</a:t>
            </a:r>
          </a:p>
        </p:txBody>
      </p:sp>
      <p:sp>
        <p:nvSpPr>
          <p:cNvPr id="163858" name="Line 18"/>
          <p:cNvSpPr>
            <a:spLocks noChangeShapeType="1"/>
          </p:cNvSpPr>
          <p:nvPr/>
        </p:nvSpPr>
        <p:spPr bwMode="auto">
          <a:xfrm>
            <a:off x="8686800" y="4452629"/>
            <a:ext cx="0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59" name="Text Box 19"/>
          <p:cNvSpPr txBox="1">
            <a:spLocks noChangeArrowheads="1"/>
          </p:cNvSpPr>
          <p:nvPr/>
        </p:nvSpPr>
        <p:spPr bwMode="auto">
          <a:xfrm>
            <a:off x="4341814" y="4053132"/>
            <a:ext cx="503237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</p:txBody>
      </p:sp>
      <p:sp>
        <p:nvSpPr>
          <p:cNvPr id="163860" name="Text Box 20"/>
          <p:cNvSpPr txBox="1">
            <a:spLocks noChangeArrowheads="1"/>
          </p:cNvSpPr>
          <p:nvPr/>
        </p:nvSpPr>
        <p:spPr bwMode="auto">
          <a:xfrm>
            <a:off x="4752975" y="4053132"/>
            <a:ext cx="503238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</a:p>
        </p:txBody>
      </p:sp>
      <p:sp>
        <p:nvSpPr>
          <p:cNvPr id="163861" name="Text Box 21"/>
          <p:cNvSpPr txBox="1">
            <a:spLocks noChangeArrowheads="1"/>
          </p:cNvSpPr>
          <p:nvPr/>
        </p:nvSpPr>
        <p:spPr bwMode="auto">
          <a:xfrm>
            <a:off x="5951538" y="4053132"/>
            <a:ext cx="573090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</a:p>
        </p:txBody>
      </p:sp>
      <p:sp>
        <p:nvSpPr>
          <p:cNvPr id="163862" name="Text Box 22"/>
          <p:cNvSpPr txBox="1">
            <a:spLocks noChangeArrowheads="1"/>
          </p:cNvSpPr>
          <p:nvPr/>
        </p:nvSpPr>
        <p:spPr bwMode="auto">
          <a:xfrm>
            <a:off x="6980238" y="4053132"/>
            <a:ext cx="647700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</a:p>
        </p:txBody>
      </p:sp>
      <p:sp>
        <p:nvSpPr>
          <p:cNvPr id="163863" name="AutoShape 23"/>
          <p:cNvSpPr>
            <a:spLocks/>
          </p:cNvSpPr>
          <p:nvPr/>
        </p:nvSpPr>
        <p:spPr bwMode="auto">
          <a:xfrm rot="5400000">
            <a:off x="6600032" y="3086585"/>
            <a:ext cx="144462" cy="4318000"/>
          </a:xfrm>
          <a:prstGeom prst="rightBrace">
            <a:avLst>
              <a:gd name="adj1" fmla="val 249085"/>
              <a:gd name="adj2" fmla="val 50000"/>
            </a:avLst>
          </a:prstGeom>
          <a:noFill/>
          <a:ln w="38100">
            <a:solidFill>
              <a:srgbClr val="66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64" name="Text Box 24"/>
          <p:cNvSpPr txBox="1">
            <a:spLocks noChangeArrowheads="1"/>
          </p:cNvSpPr>
          <p:nvPr/>
        </p:nvSpPr>
        <p:spPr bwMode="auto">
          <a:xfrm>
            <a:off x="6167438" y="5351158"/>
            <a:ext cx="10080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</a:p>
        </p:txBody>
      </p:sp>
      <p:sp>
        <p:nvSpPr>
          <p:cNvPr id="163865" name="Text Box 25"/>
          <p:cNvSpPr txBox="1">
            <a:spLocks noChangeArrowheads="1"/>
          </p:cNvSpPr>
          <p:nvPr/>
        </p:nvSpPr>
        <p:spPr bwMode="auto">
          <a:xfrm>
            <a:off x="8763001" y="5460691"/>
            <a:ext cx="792163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</a:t>
            </a:r>
          </a:p>
        </p:txBody>
      </p:sp>
      <p:sp>
        <p:nvSpPr>
          <p:cNvPr id="163866" name="Line 26"/>
          <p:cNvSpPr>
            <a:spLocks noChangeShapeType="1"/>
          </p:cNvSpPr>
          <p:nvPr/>
        </p:nvSpPr>
        <p:spPr bwMode="auto">
          <a:xfrm flipV="1">
            <a:off x="9191625" y="5028892"/>
            <a:ext cx="0" cy="360363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67" name="Text Box 27"/>
          <p:cNvSpPr txBox="1">
            <a:spLocks noChangeArrowheads="1"/>
          </p:cNvSpPr>
          <p:nvPr/>
        </p:nvSpPr>
        <p:spPr bwMode="auto">
          <a:xfrm>
            <a:off x="5453058" y="6065538"/>
            <a:ext cx="235745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的示意图</a:t>
            </a:r>
          </a:p>
        </p:txBody>
      </p:sp>
      <p:sp>
        <p:nvSpPr>
          <p:cNvPr id="163868" name="Text Box 28"/>
          <p:cNvSpPr txBox="1">
            <a:spLocks noChangeArrowheads="1"/>
          </p:cNvSpPr>
          <p:nvPr/>
        </p:nvSpPr>
        <p:spPr bwMode="auto">
          <a:xfrm>
            <a:off x="2424114" y="2404754"/>
            <a:ext cx="172878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逻辑结构</a:t>
            </a:r>
          </a:p>
        </p:txBody>
      </p:sp>
      <p:sp>
        <p:nvSpPr>
          <p:cNvPr id="163869" name="Text Box 29"/>
          <p:cNvSpPr txBox="1">
            <a:spLocks noChangeArrowheads="1"/>
          </p:cNvSpPr>
          <p:nvPr/>
        </p:nvSpPr>
        <p:spPr bwMode="auto">
          <a:xfrm>
            <a:off x="2424114" y="4563754"/>
            <a:ext cx="172878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</a:t>
            </a:r>
          </a:p>
        </p:txBody>
      </p:sp>
      <p:sp>
        <p:nvSpPr>
          <p:cNvPr id="163870" name="AutoShape 30"/>
          <p:cNvSpPr>
            <a:spLocks noChangeArrowheads="1"/>
          </p:cNvSpPr>
          <p:nvPr/>
        </p:nvSpPr>
        <p:spPr bwMode="auto">
          <a:xfrm>
            <a:off x="3143250" y="3268355"/>
            <a:ext cx="360362" cy="935037"/>
          </a:xfrm>
          <a:prstGeom prst="downArrow">
            <a:avLst>
              <a:gd name="adj1" fmla="val 50000"/>
              <a:gd name="adj2" fmla="val 10827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zh-CN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0065AF-77B0-4AF1-8001-684CA8AF0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76BF6638-0EE6-4AFF-905B-B65E6F98171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620F62F3-3F5A-48BC-A3C5-84253520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675978" y="1505877"/>
            <a:ext cx="29527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例如：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</a:p>
        </p:txBody>
      </p:sp>
      <p:grpSp>
        <p:nvGrpSpPr>
          <p:cNvPr id="2" name="组合 57"/>
          <p:cNvGrpSpPr/>
          <p:nvPr/>
        </p:nvGrpSpPr>
        <p:grpSpPr>
          <a:xfrm>
            <a:off x="1618209" y="2244122"/>
            <a:ext cx="1978025" cy="2769054"/>
            <a:chOff x="34925" y="1041378"/>
            <a:chExt cx="1978025" cy="2769054"/>
          </a:xfrm>
        </p:grpSpPr>
        <p:sp>
          <p:nvSpPr>
            <p:cNvPr id="5129" name="Rectangle 9"/>
            <p:cNvSpPr>
              <a:spLocks noChangeArrowheads="1"/>
            </p:cNvSpPr>
            <p:nvPr/>
          </p:nvSpPr>
          <p:spPr bwMode="auto">
            <a:xfrm>
              <a:off x="911225" y="1785945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1581150" y="174784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131" name="Rectangle 11"/>
            <p:cNvSpPr>
              <a:spLocks noChangeArrowheads="1"/>
            </p:cNvSpPr>
            <p:nvPr/>
          </p:nvSpPr>
          <p:spPr bwMode="auto">
            <a:xfrm>
              <a:off x="911225" y="2146307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1581150" y="210820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33" name="Rectangle 13"/>
            <p:cNvSpPr>
              <a:spLocks noChangeArrowheads="1"/>
            </p:cNvSpPr>
            <p:nvPr/>
          </p:nvSpPr>
          <p:spPr bwMode="auto">
            <a:xfrm>
              <a:off x="911225" y="2505082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1581150" y="246698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135" name="Rectangle 15"/>
            <p:cNvSpPr>
              <a:spLocks noChangeArrowheads="1"/>
            </p:cNvSpPr>
            <p:nvPr/>
          </p:nvSpPr>
          <p:spPr bwMode="auto">
            <a:xfrm>
              <a:off x="911225" y="2865445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36" name="Text Box 16"/>
            <p:cNvSpPr txBox="1">
              <a:spLocks noChangeArrowheads="1"/>
            </p:cNvSpPr>
            <p:nvPr/>
          </p:nvSpPr>
          <p:spPr bwMode="auto">
            <a:xfrm>
              <a:off x="1581150" y="284744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137" name="Rectangle 17"/>
            <p:cNvSpPr>
              <a:spLocks noChangeArrowheads="1"/>
            </p:cNvSpPr>
            <p:nvPr/>
          </p:nvSpPr>
          <p:spPr bwMode="auto">
            <a:xfrm>
              <a:off x="911225" y="3225807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38" name="Text Box 18"/>
            <p:cNvSpPr txBox="1">
              <a:spLocks noChangeArrowheads="1"/>
            </p:cNvSpPr>
            <p:nvPr/>
          </p:nvSpPr>
          <p:spPr bwMode="auto">
            <a:xfrm>
              <a:off x="1581150" y="326809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5141" name="Line 21"/>
            <p:cNvSpPr>
              <a:spLocks noChangeShapeType="1"/>
            </p:cNvSpPr>
            <p:nvPr/>
          </p:nvSpPr>
          <p:spPr bwMode="auto">
            <a:xfrm>
              <a:off x="500063" y="3730632"/>
              <a:ext cx="4318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42" name="Text Box 22"/>
            <p:cNvSpPr txBox="1">
              <a:spLocks noChangeArrowheads="1"/>
            </p:cNvSpPr>
            <p:nvPr/>
          </p:nvSpPr>
          <p:spPr bwMode="auto">
            <a:xfrm>
              <a:off x="34925" y="3492524"/>
              <a:ext cx="576263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</a:p>
          </p:txBody>
        </p:sp>
        <p:sp>
          <p:nvSpPr>
            <p:cNvPr id="5143" name="Text Box 23"/>
            <p:cNvSpPr txBox="1">
              <a:spLocks noChangeArrowheads="1"/>
            </p:cNvSpPr>
            <p:nvPr/>
          </p:nvSpPr>
          <p:spPr bwMode="auto">
            <a:xfrm>
              <a:off x="573088" y="1041378"/>
              <a:ext cx="1439862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）空栈</a:t>
              </a:r>
            </a:p>
          </p:txBody>
        </p:sp>
      </p:grpSp>
      <p:grpSp>
        <p:nvGrpSpPr>
          <p:cNvPr id="3" name="组合 58"/>
          <p:cNvGrpSpPr/>
          <p:nvPr/>
        </p:nvGrpSpPr>
        <p:grpSpPr>
          <a:xfrm>
            <a:off x="3893097" y="2968052"/>
            <a:ext cx="2003425" cy="1838325"/>
            <a:chOff x="2309813" y="1765307"/>
            <a:chExt cx="2003425" cy="1838325"/>
          </a:xfrm>
        </p:grpSpPr>
        <p:sp>
          <p:nvSpPr>
            <p:cNvPr id="5144" name="Rectangle 24"/>
            <p:cNvSpPr>
              <a:spLocks noChangeArrowheads="1"/>
            </p:cNvSpPr>
            <p:nvPr/>
          </p:nvSpPr>
          <p:spPr bwMode="auto">
            <a:xfrm>
              <a:off x="3211513" y="1803407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45" name="Text Box 25"/>
            <p:cNvSpPr txBox="1">
              <a:spLocks noChangeArrowheads="1"/>
            </p:cNvSpPr>
            <p:nvPr/>
          </p:nvSpPr>
          <p:spPr bwMode="auto">
            <a:xfrm>
              <a:off x="3881438" y="176530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146" name="Rectangle 26"/>
            <p:cNvSpPr>
              <a:spLocks noChangeArrowheads="1"/>
            </p:cNvSpPr>
            <p:nvPr/>
          </p:nvSpPr>
          <p:spPr bwMode="auto">
            <a:xfrm>
              <a:off x="3211513" y="216377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47" name="Text Box 27"/>
            <p:cNvSpPr txBox="1">
              <a:spLocks noChangeArrowheads="1"/>
            </p:cNvSpPr>
            <p:nvPr/>
          </p:nvSpPr>
          <p:spPr bwMode="auto">
            <a:xfrm>
              <a:off x="3881438" y="212567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48" name="Rectangle 28"/>
            <p:cNvSpPr>
              <a:spLocks noChangeArrowheads="1"/>
            </p:cNvSpPr>
            <p:nvPr/>
          </p:nvSpPr>
          <p:spPr bwMode="auto">
            <a:xfrm>
              <a:off x="3211513" y="252254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49" name="Text Box 29"/>
            <p:cNvSpPr txBox="1">
              <a:spLocks noChangeArrowheads="1"/>
            </p:cNvSpPr>
            <p:nvPr/>
          </p:nvSpPr>
          <p:spPr bwMode="auto">
            <a:xfrm>
              <a:off x="3881438" y="248444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150" name="Rectangle 30"/>
            <p:cNvSpPr>
              <a:spLocks noChangeArrowheads="1"/>
            </p:cNvSpPr>
            <p:nvPr/>
          </p:nvSpPr>
          <p:spPr bwMode="auto">
            <a:xfrm>
              <a:off x="3211513" y="2882907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51" name="Text Box 31"/>
            <p:cNvSpPr txBox="1">
              <a:spLocks noChangeArrowheads="1"/>
            </p:cNvSpPr>
            <p:nvPr/>
          </p:nvSpPr>
          <p:spPr bwMode="auto">
            <a:xfrm>
              <a:off x="3881438" y="289504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152" name="Rectangle 32"/>
            <p:cNvSpPr>
              <a:spLocks noChangeArrowheads="1"/>
            </p:cNvSpPr>
            <p:nvPr/>
          </p:nvSpPr>
          <p:spPr bwMode="auto">
            <a:xfrm>
              <a:off x="3211513" y="324327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153" name="Text Box 33"/>
            <p:cNvSpPr txBox="1">
              <a:spLocks noChangeArrowheads="1"/>
            </p:cNvSpPr>
            <p:nvPr/>
          </p:nvSpPr>
          <p:spPr bwMode="auto">
            <a:xfrm>
              <a:off x="3881438" y="326545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5154" name="Line 34"/>
            <p:cNvSpPr>
              <a:spLocks noChangeShapeType="1"/>
            </p:cNvSpPr>
            <p:nvPr/>
          </p:nvSpPr>
          <p:spPr bwMode="auto">
            <a:xfrm>
              <a:off x="2800350" y="3421070"/>
              <a:ext cx="4318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55" name="Text Box 35"/>
            <p:cNvSpPr txBox="1">
              <a:spLocks noChangeArrowheads="1"/>
            </p:cNvSpPr>
            <p:nvPr/>
          </p:nvSpPr>
          <p:spPr bwMode="auto">
            <a:xfrm>
              <a:off x="2309813" y="3217870"/>
              <a:ext cx="576262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</a:p>
          </p:txBody>
        </p:sp>
      </p:grp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4245521" y="2261585"/>
            <a:ext cx="17319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进栈</a:t>
            </a:r>
          </a:p>
        </p:txBody>
      </p:sp>
      <p:grpSp>
        <p:nvGrpSpPr>
          <p:cNvPr id="4" name="组合 59"/>
          <p:cNvGrpSpPr/>
          <p:nvPr/>
        </p:nvGrpSpPr>
        <p:grpSpPr>
          <a:xfrm>
            <a:off x="6180807" y="2968052"/>
            <a:ext cx="2003425" cy="1838325"/>
            <a:chOff x="4398963" y="1765307"/>
            <a:chExt cx="2003425" cy="1838325"/>
          </a:xfrm>
        </p:grpSpPr>
        <p:sp>
          <p:nvSpPr>
            <p:cNvPr id="5157" name="Rectangle 37"/>
            <p:cNvSpPr>
              <a:spLocks noChangeArrowheads="1"/>
            </p:cNvSpPr>
            <p:nvPr/>
          </p:nvSpPr>
          <p:spPr bwMode="auto">
            <a:xfrm>
              <a:off x="5300663" y="1803407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5158" name="Text Box 38"/>
            <p:cNvSpPr txBox="1">
              <a:spLocks noChangeArrowheads="1"/>
            </p:cNvSpPr>
            <p:nvPr/>
          </p:nvSpPr>
          <p:spPr bwMode="auto">
            <a:xfrm>
              <a:off x="5970588" y="176530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159" name="Rectangle 39"/>
            <p:cNvSpPr>
              <a:spLocks noChangeArrowheads="1"/>
            </p:cNvSpPr>
            <p:nvPr/>
          </p:nvSpPr>
          <p:spPr bwMode="auto">
            <a:xfrm>
              <a:off x="5300663" y="216377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5160" name="Text Box 40"/>
            <p:cNvSpPr txBox="1">
              <a:spLocks noChangeArrowheads="1"/>
            </p:cNvSpPr>
            <p:nvPr/>
          </p:nvSpPr>
          <p:spPr bwMode="auto">
            <a:xfrm>
              <a:off x="5970588" y="212567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61" name="Rectangle 41"/>
            <p:cNvSpPr>
              <a:spLocks noChangeArrowheads="1"/>
            </p:cNvSpPr>
            <p:nvPr/>
          </p:nvSpPr>
          <p:spPr bwMode="auto">
            <a:xfrm>
              <a:off x="5300663" y="252254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162" name="Text Box 42"/>
            <p:cNvSpPr txBox="1">
              <a:spLocks noChangeArrowheads="1"/>
            </p:cNvSpPr>
            <p:nvPr/>
          </p:nvSpPr>
          <p:spPr bwMode="auto">
            <a:xfrm>
              <a:off x="5970588" y="248444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163" name="Rectangle 43"/>
            <p:cNvSpPr>
              <a:spLocks noChangeArrowheads="1"/>
            </p:cNvSpPr>
            <p:nvPr/>
          </p:nvSpPr>
          <p:spPr bwMode="auto">
            <a:xfrm>
              <a:off x="5300663" y="2882907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164" name="Text Box 44"/>
            <p:cNvSpPr txBox="1">
              <a:spLocks noChangeArrowheads="1"/>
            </p:cNvSpPr>
            <p:nvPr/>
          </p:nvSpPr>
          <p:spPr bwMode="auto">
            <a:xfrm>
              <a:off x="5970588" y="286490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165" name="Rectangle 45"/>
            <p:cNvSpPr>
              <a:spLocks noChangeArrowheads="1"/>
            </p:cNvSpPr>
            <p:nvPr/>
          </p:nvSpPr>
          <p:spPr bwMode="auto">
            <a:xfrm>
              <a:off x="5300663" y="324327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166" name="Text Box 46"/>
            <p:cNvSpPr txBox="1">
              <a:spLocks noChangeArrowheads="1"/>
            </p:cNvSpPr>
            <p:nvPr/>
          </p:nvSpPr>
          <p:spPr bwMode="auto">
            <a:xfrm>
              <a:off x="5970588" y="326545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5167" name="Line 47"/>
            <p:cNvSpPr>
              <a:spLocks noChangeShapeType="1"/>
            </p:cNvSpPr>
            <p:nvPr/>
          </p:nvSpPr>
          <p:spPr bwMode="auto">
            <a:xfrm>
              <a:off x="4889500" y="2027245"/>
              <a:ext cx="4318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68" name="Text Box 48"/>
            <p:cNvSpPr txBox="1">
              <a:spLocks noChangeArrowheads="1"/>
            </p:cNvSpPr>
            <p:nvPr/>
          </p:nvSpPr>
          <p:spPr bwMode="auto">
            <a:xfrm>
              <a:off x="4398963" y="1824045"/>
              <a:ext cx="576262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</a:p>
          </p:txBody>
        </p:sp>
      </p:grpSp>
      <p:sp>
        <p:nvSpPr>
          <p:cNvPr id="5169" name="Text Box 49"/>
          <p:cNvSpPr txBox="1">
            <a:spLocks noChangeArrowheads="1"/>
          </p:cNvSpPr>
          <p:nvPr/>
        </p:nvSpPr>
        <p:spPr bwMode="auto">
          <a:xfrm>
            <a:off x="5891077" y="2268643"/>
            <a:ext cx="2532063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进栈</a:t>
            </a:r>
          </a:p>
        </p:txBody>
      </p:sp>
      <p:grpSp>
        <p:nvGrpSpPr>
          <p:cNvPr id="5" name="组合 60"/>
          <p:cNvGrpSpPr/>
          <p:nvPr/>
        </p:nvGrpSpPr>
        <p:grpSpPr>
          <a:xfrm>
            <a:off x="8629079" y="2968052"/>
            <a:ext cx="2003425" cy="1838325"/>
            <a:chOff x="6384925" y="1765307"/>
            <a:chExt cx="2003425" cy="1838325"/>
          </a:xfrm>
        </p:grpSpPr>
        <p:sp>
          <p:nvSpPr>
            <p:cNvPr id="5170" name="Rectangle 50"/>
            <p:cNvSpPr>
              <a:spLocks noChangeArrowheads="1"/>
            </p:cNvSpPr>
            <p:nvPr/>
          </p:nvSpPr>
          <p:spPr bwMode="auto">
            <a:xfrm>
              <a:off x="7286625" y="1803407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71" name="Text Box 51"/>
            <p:cNvSpPr txBox="1">
              <a:spLocks noChangeArrowheads="1"/>
            </p:cNvSpPr>
            <p:nvPr/>
          </p:nvSpPr>
          <p:spPr bwMode="auto">
            <a:xfrm>
              <a:off x="7956550" y="176530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172" name="Rectangle 52"/>
            <p:cNvSpPr>
              <a:spLocks noChangeArrowheads="1"/>
            </p:cNvSpPr>
            <p:nvPr/>
          </p:nvSpPr>
          <p:spPr bwMode="auto">
            <a:xfrm>
              <a:off x="7286625" y="216377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5173" name="Text Box 53"/>
            <p:cNvSpPr txBox="1">
              <a:spLocks noChangeArrowheads="1"/>
            </p:cNvSpPr>
            <p:nvPr/>
          </p:nvSpPr>
          <p:spPr bwMode="auto">
            <a:xfrm>
              <a:off x="7956550" y="212567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74" name="Rectangle 54"/>
            <p:cNvSpPr>
              <a:spLocks noChangeArrowheads="1"/>
            </p:cNvSpPr>
            <p:nvPr/>
          </p:nvSpPr>
          <p:spPr bwMode="auto">
            <a:xfrm>
              <a:off x="7286625" y="2522545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175" name="Text Box 55"/>
            <p:cNvSpPr txBox="1">
              <a:spLocks noChangeArrowheads="1"/>
            </p:cNvSpPr>
            <p:nvPr/>
          </p:nvSpPr>
          <p:spPr bwMode="auto">
            <a:xfrm>
              <a:off x="7956550" y="248444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176" name="Rectangle 56"/>
            <p:cNvSpPr>
              <a:spLocks noChangeArrowheads="1"/>
            </p:cNvSpPr>
            <p:nvPr/>
          </p:nvSpPr>
          <p:spPr bwMode="auto">
            <a:xfrm>
              <a:off x="7286625" y="2882907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177" name="Text Box 57"/>
            <p:cNvSpPr txBox="1">
              <a:spLocks noChangeArrowheads="1"/>
            </p:cNvSpPr>
            <p:nvPr/>
          </p:nvSpPr>
          <p:spPr bwMode="auto">
            <a:xfrm>
              <a:off x="7956550" y="287495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178" name="Rectangle 58"/>
            <p:cNvSpPr>
              <a:spLocks noChangeArrowheads="1"/>
            </p:cNvSpPr>
            <p:nvPr/>
          </p:nvSpPr>
          <p:spPr bwMode="auto">
            <a:xfrm>
              <a:off x="7286625" y="3243270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179" name="Text Box 59"/>
            <p:cNvSpPr txBox="1">
              <a:spLocks noChangeArrowheads="1"/>
            </p:cNvSpPr>
            <p:nvPr/>
          </p:nvSpPr>
          <p:spPr bwMode="auto">
            <a:xfrm>
              <a:off x="7956550" y="325541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5180" name="Line 60"/>
            <p:cNvSpPr>
              <a:spLocks noChangeShapeType="1"/>
            </p:cNvSpPr>
            <p:nvPr/>
          </p:nvSpPr>
          <p:spPr bwMode="auto">
            <a:xfrm>
              <a:off x="6875463" y="2362207"/>
              <a:ext cx="4318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81" name="Text Box 61"/>
            <p:cNvSpPr txBox="1">
              <a:spLocks noChangeArrowheads="1"/>
            </p:cNvSpPr>
            <p:nvPr/>
          </p:nvSpPr>
          <p:spPr bwMode="auto">
            <a:xfrm>
              <a:off x="6384925" y="2159007"/>
              <a:ext cx="576263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</a:p>
          </p:txBody>
        </p:sp>
      </p:grpSp>
      <p:sp>
        <p:nvSpPr>
          <p:cNvPr id="5182" name="Text Box 62"/>
          <p:cNvSpPr txBox="1">
            <a:spLocks noChangeArrowheads="1"/>
          </p:cNvSpPr>
          <p:nvPr/>
        </p:nvSpPr>
        <p:spPr bwMode="auto">
          <a:xfrm>
            <a:off x="8696771" y="2306043"/>
            <a:ext cx="1863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）出栈一次</a:t>
            </a:r>
          </a:p>
        </p:txBody>
      </p:sp>
      <p:grpSp>
        <p:nvGrpSpPr>
          <p:cNvPr id="6" name="组合 61"/>
          <p:cNvGrpSpPr/>
          <p:nvPr/>
        </p:nvGrpSpPr>
        <p:grpSpPr>
          <a:xfrm>
            <a:off x="1644220" y="5380876"/>
            <a:ext cx="8666525" cy="1473838"/>
            <a:chOff x="714348" y="4143062"/>
            <a:chExt cx="8176465" cy="1473838"/>
          </a:xfrm>
        </p:grpSpPr>
        <p:sp>
          <p:nvSpPr>
            <p:cNvPr id="5183" name="Text Box 63"/>
            <p:cNvSpPr txBox="1">
              <a:spLocks noChangeArrowheads="1"/>
            </p:cNvSpPr>
            <p:nvPr/>
          </p:nvSpPr>
          <p:spPr bwMode="auto">
            <a:xfrm>
              <a:off x="714348" y="4143380"/>
              <a:ext cx="1223962" cy="513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180000" tIns="108000" bIns="10800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总结：</a:t>
              </a:r>
            </a:p>
          </p:txBody>
        </p:sp>
        <p:sp>
          <p:nvSpPr>
            <p:cNvPr id="5184" name="Text Box 64"/>
            <p:cNvSpPr txBox="1">
              <a:spLocks noChangeArrowheads="1"/>
            </p:cNvSpPr>
            <p:nvPr/>
          </p:nvSpPr>
          <p:spPr bwMode="auto">
            <a:xfrm>
              <a:off x="1871882" y="4143062"/>
              <a:ext cx="7018931" cy="1473838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</a:t>
              </a: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约定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总是指向栈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顶元素，初始值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当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top=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MaxSize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时不能再进栈－</a:t>
              </a: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栈满</a:t>
              </a:r>
            </a:p>
            <a:p>
              <a: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进栈时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增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，出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栈时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减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</a:p>
          </p:txBody>
        </p:sp>
      </p:grpSp>
      <p:sp>
        <p:nvSpPr>
          <p:cNvPr id="6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C67EDA-5CAC-4F3A-8450-644B5E440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39E65265-9310-4F9E-BABB-61B9420A4A2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67" name="图片 66" descr="乐高玩具&#10;&#10;低可信度描述已自动生成">
            <a:extLst>
              <a:ext uri="{FF2B5EF4-FFF2-40B4-BE49-F238E27FC236}">
                <a16:creationId xmlns:a16="http://schemas.microsoft.com/office/drawing/2014/main" id="{B50B6BAD-3A23-46BF-859D-442BA76D3B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6" grpId="0"/>
      <p:bldP spid="5169" grpId="0"/>
      <p:bldP spid="51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3800475" y="2733676"/>
            <a:ext cx="914400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57"/>
          <p:cNvGrpSpPr/>
          <p:nvPr/>
        </p:nvGrpSpPr>
        <p:grpSpPr>
          <a:xfrm>
            <a:off x="2112744" y="4753913"/>
            <a:ext cx="8579548" cy="1972354"/>
            <a:chOff x="199820" y="4066898"/>
            <a:chExt cx="8579548" cy="1972354"/>
          </a:xfrm>
        </p:grpSpPr>
        <p:sp>
          <p:nvSpPr>
            <p:cNvPr id="198659" name="Text Box 3"/>
            <p:cNvSpPr txBox="1">
              <a:spLocks noChangeArrowheads="1"/>
            </p:cNvSpPr>
            <p:nvPr/>
          </p:nvSpPr>
          <p:spPr bwMode="auto">
            <a:xfrm>
              <a:off x="199820" y="4066898"/>
              <a:ext cx="2571768" cy="513575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>
              <a:defPPr>
                <a:defRPr lang="zh-CN"/>
              </a:defPPr>
              <a:lvl1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2400"/>
                <a:t>顺序栈</a:t>
              </a:r>
              <a:r>
                <a:rPr lang="en-US" altLang="zh-CN" sz="2400" dirty="0"/>
                <a:t>4</a:t>
              </a:r>
              <a:r>
                <a:rPr lang="zh-CN" altLang="en-US" sz="2400" dirty="0"/>
                <a:t>要素：</a:t>
              </a:r>
            </a:p>
          </p:txBody>
        </p:sp>
        <p:sp>
          <p:nvSpPr>
            <p:cNvPr id="198660" name="Text Box 4"/>
            <p:cNvSpPr txBox="1">
              <a:spLocks noChangeArrowheads="1"/>
            </p:cNvSpPr>
            <p:nvPr/>
          </p:nvSpPr>
          <p:spPr bwMode="auto">
            <a:xfrm>
              <a:off x="2411426" y="4085283"/>
              <a:ext cx="6367942" cy="195396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>
              <a:defPPr>
                <a:defRPr lang="zh-CN"/>
              </a:defPPr>
              <a:lvl1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</a:lstStyle>
            <a:p>
              <a:r>
                <a:rPr lang="en-US" altLang="zh-CN" sz="2400" dirty="0">
                  <a:solidFill>
                    <a:srgbClr val="CE3B37"/>
                  </a:solidFill>
                </a:rPr>
                <a:t>  </a:t>
              </a:r>
              <a:r>
                <a:rPr lang="zh-CN" altLang="en-US" sz="2400" dirty="0">
                  <a:solidFill>
                    <a:srgbClr val="CE3B37"/>
                  </a:solidFill>
                </a:rPr>
                <a:t>栈空</a:t>
              </a:r>
              <a:r>
                <a:rPr lang="zh-CN" altLang="en-US" sz="2400">
                  <a:solidFill>
                    <a:srgbClr val="CE3B37"/>
                  </a:solidFill>
                </a:rPr>
                <a:t>条件：</a:t>
              </a:r>
              <a:r>
                <a:rPr lang="en-US" altLang="zh-CN" sz="2400" dirty="0"/>
                <a:t>top=-1</a:t>
              </a:r>
            </a:p>
            <a:p>
              <a:r>
                <a:rPr lang="en-US" altLang="zh-CN" sz="2400" dirty="0"/>
                <a:t>  </a:t>
              </a:r>
              <a:r>
                <a:rPr lang="zh-CN" altLang="en-US" sz="2400" dirty="0">
                  <a:solidFill>
                    <a:srgbClr val="CE3B37"/>
                  </a:solidFill>
                </a:rPr>
                <a:t>栈满</a:t>
              </a:r>
              <a:r>
                <a:rPr lang="zh-CN" altLang="en-US" sz="2400">
                  <a:solidFill>
                    <a:srgbClr val="CE3B37"/>
                  </a:solidFill>
                </a:rPr>
                <a:t>条件：</a:t>
              </a:r>
              <a:r>
                <a:rPr lang="en-US" altLang="zh-CN" sz="2400"/>
                <a:t>top=MaxSize</a:t>
              </a:r>
              <a:r>
                <a:rPr lang="en-US" altLang="zh-CN" sz="2400" dirty="0"/>
                <a:t>-1</a:t>
              </a:r>
            </a:p>
            <a:p>
              <a:r>
                <a:rPr lang="en-US" altLang="zh-CN" sz="2400" dirty="0"/>
                <a:t>  </a:t>
              </a:r>
              <a:r>
                <a:rPr lang="zh-CN" altLang="en-US" sz="2400">
                  <a:solidFill>
                    <a:srgbClr val="CE3B37"/>
                  </a:solidFill>
                </a:rPr>
                <a:t>进栈</a:t>
              </a:r>
              <a:r>
                <a:rPr lang="en-US" altLang="zh-CN" sz="2400" dirty="0">
                  <a:solidFill>
                    <a:srgbClr val="CE3B37"/>
                  </a:solidFill>
                </a:rPr>
                <a:t>e</a:t>
              </a:r>
              <a:r>
                <a:rPr lang="zh-CN" altLang="en-US" sz="2400">
                  <a:solidFill>
                    <a:srgbClr val="CE3B37"/>
                  </a:solidFill>
                </a:rPr>
                <a:t>操作：</a:t>
              </a:r>
              <a:r>
                <a:rPr lang="en-US" altLang="zh-CN" sz="2400" dirty="0"/>
                <a:t>top</a:t>
              </a:r>
              <a:r>
                <a:rPr lang="en-US" altLang="zh-CN" sz="2400"/>
                <a:t>++; </a:t>
              </a:r>
              <a:r>
                <a:rPr lang="zh-CN" altLang="en-US" sz="2400"/>
                <a:t>将</a:t>
              </a:r>
              <a:r>
                <a:rPr lang="en-US" altLang="zh-CN" sz="2400" dirty="0"/>
                <a:t>e</a:t>
              </a:r>
              <a:r>
                <a:rPr lang="zh-CN" altLang="en-US" sz="2400"/>
                <a:t>放在</a:t>
              </a:r>
              <a:r>
                <a:rPr lang="en-US" altLang="zh-CN" sz="2400" dirty="0"/>
                <a:t>top</a:t>
              </a:r>
              <a:r>
                <a:rPr lang="zh-CN" altLang="en-US" sz="2400" dirty="0"/>
                <a:t>处</a:t>
              </a:r>
            </a:p>
            <a:p>
              <a:r>
                <a:rPr lang="zh-CN" altLang="en-US" sz="2400" dirty="0"/>
                <a:t>  </a:t>
              </a:r>
              <a:r>
                <a:rPr lang="zh-CN" altLang="en-US" sz="2400" dirty="0">
                  <a:solidFill>
                    <a:srgbClr val="CE3B37"/>
                  </a:solidFill>
                </a:rPr>
                <a:t>退栈操作</a:t>
              </a:r>
              <a:r>
                <a:rPr lang="zh-CN" altLang="en-US" sz="2400">
                  <a:solidFill>
                    <a:srgbClr val="CE3B37"/>
                  </a:solidFill>
                </a:rPr>
                <a:t>：</a:t>
              </a:r>
              <a:r>
                <a:rPr lang="zh-CN" altLang="en-US" sz="2400"/>
                <a:t>从</a:t>
              </a:r>
              <a:r>
                <a:rPr lang="en-US" altLang="zh-CN" sz="2400" dirty="0"/>
                <a:t>top</a:t>
              </a:r>
              <a:r>
                <a:rPr lang="zh-CN" altLang="en-US" sz="2400" dirty="0"/>
                <a:t>处</a:t>
              </a:r>
              <a:r>
                <a:rPr lang="zh-CN" altLang="en-US" sz="2400"/>
                <a:t>取出元素</a:t>
              </a:r>
              <a:r>
                <a:rPr lang="en-US" altLang="zh-CN" sz="2400"/>
                <a:t>e</a:t>
              </a:r>
              <a:r>
                <a:rPr lang="en-US" altLang="zh-CN" sz="2400" dirty="0"/>
                <a:t>; top--;</a:t>
              </a:r>
            </a:p>
          </p:txBody>
        </p:sp>
      </p:grp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1577783" y="1430874"/>
            <a:ext cx="310672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顺序栈的各种状态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2435226" y="2032647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3105150" y="199454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2435226" y="2393010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65" name="Text Box 9"/>
          <p:cNvSpPr txBox="1">
            <a:spLocks noChangeArrowheads="1"/>
          </p:cNvSpPr>
          <p:nvPr/>
        </p:nvSpPr>
        <p:spPr bwMode="auto">
          <a:xfrm>
            <a:off x="3105150" y="235491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8666" name="Rectangle 10"/>
          <p:cNvSpPr>
            <a:spLocks noChangeArrowheads="1"/>
          </p:cNvSpPr>
          <p:nvPr/>
        </p:nvSpPr>
        <p:spPr bwMode="auto">
          <a:xfrm>
            <a:off x="2435226" y="2751785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3105150" y="2713685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98668" name="Rectangle 12"/>
          <p:cNvSpPr>
            <a:spLocks noChangeArrowheads="1"/>
          </p:cNvSpPr>
          <p:nvPr/>
        </p:nvSpPr>
        <p:spPr bwMode="auto">
          <a:xfrm>
            <a:off x="2435226" y="3112147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69" name="Text Box 13"/>
          <p:cNvSpPr txBox="1">
            <a:spLocks noChangeArrowheads="1"/>
          </p:cNvSpPr>
          <p:nvPr/>
        </p:nvSpPr>
        <p:spPr bwMode="auto">
          <a:xfrm>
            <a:off x="3105150" y="31644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8670" name="Rectangle 14"/>
          <p:cNvSpPr>
            <a:spLocks noChangeArrowheads="1"/>
          </p:cNvSpPr>
          <p:nvPr/>
        </p:nvSpPr>
        <p:spPr bwMode="auto">
          <a:xfrm>
            <a:off x="2435226" y="3472510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71" name="Text Box 15"/>
          <p:cNvSpPr txBox="1">
            <a:spLocks noChangeArrowheads="1"/>
          </p:cNvSpPr>
          <p:nvPr/>
        </p:nvSpPr>
        <p:spPr bwMode="auto">
          <a:xfrm>
            <a:off x="3105150" y="3524842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8672" name="Line 16"/>
          <p:cNvSpPr>
            <a:spLocks noChangeShapeType="1"/>
          </p:cNvSpPr>
          <p:nvPr/>
        </p:nvSpPr>
        <p:spPr bwMode="auto">
          <a:xfrm>
            <a:off x="2024063" y="3977334"/>
            <a:ext cx="431800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73" name="Text Box 17"/>
          <p:cNvSpPr txBox="1">
            <a:spLocks noChangeArrowheads="1"/>
          </p:cNvSpPr>
          <p:nvPr/>
        </p:nvSpPr>
        <p:spPr bwMode="auto">
          <a:xfrm>
            <a:off x="1558926" y="3774134"/>
            <a:ext cx="576263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top</a:t>
            </a:r>
          </a:p>
        </p:txBody>
      </p:sp>
      <p:sp>
        <p:nvSpPr>
          <p:cNvPr id="198674" name="Text Box 18"/>
          <p:cNvSpPr txBox="1">
            <a:spLocks noChangeArrowheads="1"/>
          </p:cNvSpPr>
          <p:nvPr/>
        </p:nvSpPr>
        <p:spPr bwMode="auto">
          <a:xfrm>
            <a:off x="2097088" y="4244034"/>
            <a:ext cx="14398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）空栈</a:t>
            </a:r>
          </a:p>
        </p:txBody>
      </p:sp>
      <p:sp>
        <p:nvSpPr>
          <p:cNvPr id="198675" name="Rectangle 19"/>
          <p:cNvSpPr>
            <a:spLocks noChangeArrowheads="1"/>
          </p:cNvSpPr>
          <p:nvPr/>
        </p:nvSpPr>
        <p:spPr bwMode="auto">
          <a:xfrm>
            <a:off x="4735513" y="2050110"/>
            <a:ext cx="576262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405438" y="201201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4735513" y="2410472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5405438" y="237237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8679" name="Rectangle 23"/>
          <p:cNvSpPr>
            <a:spLocks noChangeArrowheads="1"/>
          </p:cNvSpPr>
          <p:nvPr/>
        </p:nvSpPr>
        <p:spPr bwMode="auto">
          <a:xfrm>
            <a:off x="4735513" y="2769247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80" name="Text Box 24"/>
          <p:cNvSpPr txBox="1">
            <a:spLocks noChangeArrowheads="1"/>
          </p:cNvSpPr>
          <p:nvPr/>
        </p:nvSpPr>
        <p:spPr bwMode="auto">
          <a:xfrm>
            <a:off x="5405438" y="273114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98681" name="Rectangle 25"/>
          <p:cNvSpPr>
            <a:spLocks noChangeArrowheads="1"/>
          </p:cNvSpPr>
          <p:nvPr/>
        </p:nvSpPr>
        <p:spPr bwMode="auto">
          <a:xfrm>
            <a:off x="4735513" y="3129610"/>
            <a:ext cx="576262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82" name="Text Box 26"/>
          <p:cNvSpPr txBox="1">
            <a:spLocks noChangeArrowheads="1"/>
          </p:cNvSpPr>
          <p:nvPr/>
        </p:nvSpPr>
        <p:spPr bwMode="auto">
          <a:xfrm>
            <a:off x="5405438" y="314175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8683" name="Rectangle 27"/>
          <p:cNvSpPr>
            <a:spLocks noChangeArrowheads="1"/>
          </p:cNvSpPr>
          <p:nvPr/>
        </p:nvSpPr>
        <p:spPr bwMode="auto">
          <a:xfrm>
            <a:off x="4735513" y="3489972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98684" name="Text Box 28"/>
          <p:cNvSpPr txBox="1">
            <a:spLocks noChangeArrowheads="1"/>
          </p:cNvSpPr>
          <p:nvPr/>
        </p:nvSpPr>
        <p:spPr bwMode="auto">
          <a:xfrm>
            <a:off x="5405438" y="350211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8685" name="Line 29"/>
          <p:cNvSpPr>
            <a:spLocks noChangeShapeType="1"/>
          </p:cNvSpPr>
          <p:nvPr/>
        </p:nvSpPr>
        <p:spPr bwMode="auto">
          <a:xfrm>
            <a:off x="4324350" y="3667772"/>
            <a:ext cx="431800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86" name="Text Box 30"/>
          <p:cNvSpPr txBox="1">
            <a:spLocks noChangeArrowheads="1"/>
          </p:cNvSpPr>
          <p:nvPr/>
        </p:nvSpPr>
        <p:spPr bwMode="auto">
          <a:xfrm>
            <a:off x="3833813" y="3464572"/>
            <a:ext cx="576262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top</a:t>
            </a:r>
          </a:p>
        </p:txBody>
      </p:sp>
      <p:sp>
        <p:nvSpPr>
          <p:cNvPr id="198687" name="Text Box 31"/>
          <p:cNvSpPr txBox="1">
            <a:spLocks noChangeArrowheads="1"/>
          </p:cNvSpPr>
          <p:nvPr/>
        </p:nvSpPr>
        <p:spPr bwMode="auto">
          <a:xfrm>
            <a:off x="4105276" y="4240133"/>
            <a:ext cx="17319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进栈</a:t>
            </a:r>
          </a:p>
        </p:txBody>
      </p:sp>
      <p:sp>
        <p:nvSpPr>
          <p:cNvPr id="198688" name="Rectangle 32"/>
          <p:cNvSpPr>
            <a:spLocks noChangeArrowheads="1"/>
          </p:cNvSpPr>
          <p:nvPr/>
        </p:nvSpPr>
        <p:spPr bwMode="auto">
          <a:xfrm>
            <a:off x="7082507" y="2050110"/>
            <a:ext cx="576262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8689" name="Text Box 33"/>
          <p:cNvSpPr txBox="1">
            <a:spLocks noChangeArrowheads="1"/>
          </p:cNvSpPr>
          <p:nvPr/>
        </p:nvSpPr>
        <p:spPr bwMode="auto">
          <a:xfrm>
            <a:off x="7752432" y="201201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98690" name="Rectangle 34"/>
          <p:cNvSpPr>
            <a:spLocks noChangeArrowheads="1"/>
          </p:cNvSpPr>
          <p:nvPr/>
        </p:nvSpPr>
        <p:spPr bwMode="auto">
          <a:xfrm>
            <a:off x="7082507" y="2410472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98691" name="Text Box 35"/>
          <p:cNvSpPr txBox="1">
            <a:spLocks noChangeArrowheads="1"/>
          </p:cNvSpPr>
          <p:nvPr/>
        </p:nvSpPr>
        <p:spPr bwMode="auto">
          <a:xfrm>
            <a:off x="7752432" y="237237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8692" name="Rectangle 36"/>
          <p:cNvSpPr>
            <a:spLocks noChangeArrowheads="1"/>
          </p:cNvSpPr>
          <p:nvPr/>
        </p:nvSpPr>
        <p:spPr bwMode="auto">
          <a:xfrm>
            <a:off x="7082507" y="2769247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198693" name="Text Box 37"/>
          <p:cNvSpPr txBox="1">
            <a:spLocks noChangeArrowheads="1"/>
          </p:cNvSpPr>
          <p:nvPr/>
        </p:nvSpPr>
        <p:spPr bwMode="auto">
          <a:xfrm>
            <a:off x="7752432" y="273114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98694" name="Rectangle 38"/>
          <p:cNvSpPr>
            <a:spLocks noChangeArrowheads="1"/>
          </p:cNvSpPr>
          <p:nvPr/>
        </p:nvSpPr>
        <p:spPr bwMode="auto">
          <a:xfrm>
            <a:off x="7082507" y="3129610"/>
            <a:ext cx="576262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98695" name="Text Box 39"/>
          <p:cNvSpPr txBox="1">
            <a:spLocks noChangeArrowheads="1"/>
          </p:cNvSpPr>
          <p:nvPr/>
        </p:nvSpPr>
        <p:spPr bwMode="auto">
          <a:xfrm>
            <a:off x="7752432" y="315179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8696" name="Rectangle 40"/>
          <p:cNvSpPr>
            <a:spLocks noChangeArrowheads="1"/>
          </p:cNvSpPr>
          <p:nvPr/>
        </p:nvSpPr>
        <p:spPr bwMode="auto">
          <a:xfrm>
            <a:off x="7082507" y="3489972"/>
            <a:ext cx="576262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98697" name="Text Box 41"/>
          <p:cNvSpPr txBox="1">
            <a:spLocks noChangeArrowheads="1"/>
          </p:cNvSpPr>
          <p:nvPr/>
        </p:nvSpPr>
        <p:spPr bwMode="auto">
          <a:xfrm>
            <a:off x="7752432" y="3512161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8698" name="Line 42"/>
          <p:cNvSpPr>
            <a:spLocks noChangeShapeType="1"/>
          </p:cNvSpPr>
          <p:nvPr/>
        </p:nvSpPr>
        <p:spPr bwMode="auto">
          <a:xfrm>
            <a:off x="6671344" y="2273947"/>
            <a:ext cx="431800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699" name="Text Box 43"/>
          <p:cNvSpPr txBox="1">
            <a:spLocks noChangeArrowheads="1"/>
          </p:cNvSpPr>
          <p:nvPr/>
        </p:nvSpPr>
        <p:spPr bwMode="auto">
          <a:xfrm>
            <a:off x="6180807" y="2070747"/>
            <a:ext cx="576262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top</a:t>
            </a:r>
          </a:p>
        </p:txBody>
      </p:sp>
      <p:sp>
        <p:nvSpPr>
          <p:cNvPr id="198700" name="Text Box 44"/>
          <p:cNvSpPr txBox="1">
            <a:spLocks noChangeArrowheads="1"/>
          </p:cNvSpPr>
          <p:nvPr/>
        </p:nvSpPr>
        <p:spPr bwMode="auto">
          <a:xfrm>
            <a:off x="6022532" y="4216599"/>
            <a:ext cx="2523578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进栈</a:t>
            </a:r>
          </a:p>
        </p:txBody>
      </p:sp>
      <p:sp>
        <p:nvSpPr>
          <p:cNvPr id="198701" name="Rectangle 45"/>
          <p:cNvSpPr>
            <a:spLocks noChangeArrowheads="1"/>
          </p:cNvSpPr>
          <p:nvPr/>
        </p:nvSpPr>
        <p:spPr bwMode="auto">
          <a:xfrm>
            <a:off x="9458895" y="2050110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702" name="Text Box 46"/>
          <p:cNvSpPr txBox="1">
            <a:spLocks noChangeArrowheads="1"/>
          </p:cNvSpPr>
          <p:nvPr/>
        </p:nvSpPr>
        <p:spPr bwMode="auto">
          <a:xfrm>
            <a:off x="10128819" y="201201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98703" name="Rectangle 47"/>
          <p:cNvSpPr>
            <a:spLocks noChangeArrowheads="1"/>
          </p:cNvSpPr>
          <p:nvPr/>
        </p:nvSpPr>
        <p:spPr bwMode="auto">
          <a:xfrm>
            <a:off x="9458895" y="2410472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98704" name="Text Box 48"/>
          <p:cNvSpPr txBox="1">
            <a:spLocks noChangeArrowheads="1"/>
          </p:cNvSpPr>
          <p:nvPr/>
        </p:nvSpPr>
        <p:spPr bwMode="auto">
          <a:xfrm>
            <a:off x="10128819" y="237237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8705" name="Rectangle 49"/>
          <p:cNvSpPr>
            <a:spLocks noChangeArrowheads="1"/>
          </p:cNvSpPr>
          <p:nvPr/>
        </p:nvSpPr>
        <p:spPr bwMode="auto">
          <a:xfrm>
            <a:off x="9458895" y="2769247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198706" name="Text Box 50"/>
          <p:cNvSpPr txBox="1">
            <a:spLocks noChangeArrowheads="1"/>
          </p:cNvSpPr>
          <p:nvPr/>
        </p:nvSpPr>
        <p:spPr bwMode="auto">
          <a:xfrm>
            <a:off x="10128819" y="273114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98707" name="Rectangle 51"/>
          <p:cNvSpPr>
            <a:spLocks noChangeArrowheads="1"/>
          </p:cNvSpPr>
          <p:nvPr/>
        </p:nvSpPr>
        <p:spPr bwMode="auto">
          <a:xfrm>
            <a:off x="9458895" y="3129610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98708" name="Text Box 52"/>
          <p:cNvSpPr txBox="1">
            <a:spLocks noChangeArrowheads="1"/>
          </p:cNvSpPr>
          <p:nvPr/>
        </p:nvSpPr>
        <p:spPr bwMode="auto">
          <a:xfrm>
            <a:off x="10128819" y="3131702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9458895" y="3489972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98710" name="Text Box 54"/>
          <p:cNvSpPr txBox="1">
            <a:spLocks noChangeArrowheads="1"/>
          </p:cNvSpPr>
          <p:nvPr/>
        </p:nvSpPr>
        <p:spPr bwMode="auto">
          <a:xfrm>
            <a:off x="10128819" y="3492065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8711" name="Line 55"/>
          <p:cNvSpPr>
            <a:spLocks noChangeShapeType="1"/>
          </p:cNvSpPr>
          <p:nvPr/>
        </p:nvSpPr>
        <p:spPr bwMode="auto">
          <a:xfrm>
            <a:off x="9047732" y="2608909"/>
            <a:ext cx="431800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8712" name="Text Box 56"/>
          <p:cNvSpPr txBox="1">
            <a:spLocks noChangeArrowheads="1"/>
          </p:cNvSpPr>
          <p:nvPr/>
        </p:nvSpPr>
        <p:spPr bwMode="auto">
          <a:xfrm>
            <a:off x="8557195" y="2405709"/>
            <a:ext cx="576263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top</a:t>
            </a:r>
          </a:p>
        </p:txBody>
      </p:sp>
      <p:sp>
        <p:nvSpPr>
          <p:cNvPr id="198713" name="Text Box 57"/>
          <p:cNvSpPr txBox="1">
            <a:spLocks noChangeArrowheads="1"/>
          </p:cNvSpPr>
          <p:nvPr/>
        </p:nvSpPr>
        <p:spPr bwMode="auto">
          <a:xfrm>
            <a:off x="8731404" y="4207193"/>
            <a:ext cx="1863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）出栈一次</a:t>
            </a:r>
          </a:p>
        </p:txBody>
      </p:sp>
      <p:sp>
        <p:nvSpPr>
          <p:cNvPr id="6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F64C3FD-1176-4218-9A96-E28A27D5D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A6AE54DF-780E-4CFC-ACD6-CF9BCD7F2EF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65" name="图片 64" descr="乐高玩具&#10;&#10;低可信度描述已自动生成">
            <a:extLst>
              <a:ext uri="{FF2B5EF4-FFF2-40B4-BE49-F238E27FC236}">
                <a16:creationId xmlns:a16="http://schemas.microsoft.com/office/drawing/2014/main" id="{02EB4F64-22B8-4B3A-BB07-4472ECFF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358636" y="2876282"/>
            <a:ext cx="2500330" cy="250033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442281" y="1554159"/>
            <a:ext cx="7848872" cy="9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）初始化栈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InitStack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(&amp;s)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建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立一个新的空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，实际上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是将栈顶指针指向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即可。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2291" name="Text Box 1027"/>
          <p:cNvSpPr txBox="1">
            <a:spLocks noChangeArrowheads="1"/>
          </p:cNvSpPr>
          <p:nvPr/>
        </p:nvSpPr>
        <p:spPr bwMode="auto">
          <a:xfrm>
            <a:off x="1152485" y="3092047"/>
            <a:ext cx="6491772" cy="2068800"/>
          </a:xfrm>
          <a:prstGeom prst="rect">
            <a:avLst/>
          </a:prstGeom>
          <a:solidFill>
            <a:schemeClr val="bg1"/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144000" rIns="144000" bIns="14400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void </a:t>
            </a:r>
            <a:r>
              <a:rPr lang="en-US" altLang="zh-CN" sz="2000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InitStack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SqStack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*&amp;s)</a:t>
            </a:r>
          </a:p>
          <a:p>
            <a:pPr algn="l">
              <a:lnSpc>
                <a:spcPts val="26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s=(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SqStack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*)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malloc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sizeof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SqStack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));</a:t>
            </a:r>
          </a:p>
          <a:p>
            <a:pPr algn="l">
              <a:lnSpc>
                <a:spcPts val="26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s-&gt;top=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1;</a:t>
            </a:r>
          </a:p>
          <a:p>
            <a:pPr algn="l">
              <a:lnSpc>
                <a:spcPts val="26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  <a:r>
              <a:rPr lang="en-US" altLang="zh-CN" sz="2000" b="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2293" name="Line 1029"/>
          <p:cNvSpPr>
            <a:spLocks noChangeShapeType="1"/>
          </p:cNvSpPr>
          <p:nvPr/>
        </p:nvSpPr>
        <p:spPr bwMode="auto">
          <a:xfrm>
            <a:off x="7834200" y="3020744"/>
            <a:ext cx="503238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294" name="Text Box 1030"/>
          <p:cNvSpPr txBox="1">
            <a:spLocks noChangeArrowheads="1"/>
          </p:cNvSpPr>
          <p:nvPr/>
        </p:nvSpPr>
        <p:spPr bwMode="auto">
          <a:xfrm>
            <a:off x="7548448" y="2733407"/>
            <a:ext cx="360363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568324" y="3019158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568324" y="3379521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9568324" y="3738296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568324" y="4098658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9568324" y="4459021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9177257" y="4963845"/>
            <a:ext cx="431800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8692024" y="4760645"/>
            <a:ext cx="576263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top</a:t>
            </a:r>
          </a:p>
        </p:txBody>
      </p:sp>
      <p:sp>
        <p:nvSpPr>
          <p:cNvPr id="16" name="下箭头 15"/>
          <p:cNvSpPr/>
          <p:nvPr/>
        </p:nvSpPr>
        <p:spPr>
          <a:xfrm rot="16200000">
            <a:off x="7690760" y="3689747"/>
            <a:ext cx="556845" cy="649852"/>
          </a:xfrm>
          <a:prstGeom prst="down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  <a:tailEnd type="triangle" w="med" len="lg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3288" y="5598147"/>
            <a:ext cx="3503312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注意：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为栈指针，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所指栈的栈顶指针</a:t>
            </a: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C83F3C-B3DE-493D-BD5D-52023D23D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0794ED5-FF0E-4DA8-8B4E-106D993D901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3702827" y="3284984"/>
            <a:ext cx="4786346" cy="16690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void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DestroyStack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(SqStack 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*&amp;s)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free(s);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2352D49-606B-4B57-88A9-DD6289167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190" y="1556792"/>
            <a:ext cx="7283472" cy="121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）销毁栈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DestroyStack(&amp;s)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释放栈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占用的存储空间。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7562B3-12DF-4FFA-BB1C-DBDE0F1D5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BE114E4-7C32-435B-A459-DAD8F5BA32F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546F1908-A4DA-402E-94D2-FC708E60C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8" y="3874740"/>
            <a:ext cx="2852936" cy="2852936"/>
          </a:xfrm>
          <a:prstGeom prst="rect">
            <a:avLst/>
          </a:prstGeom>
        </p:spPr>
      </p:pic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D4249C1A-7B70-4E52-A4AD-CCBA9F54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7660">
            <a:off x="10091448" y="2844621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575844" y="3284984"/>
            <a:ext cx="5040313" cy="1523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StackEmpty</a:t>
            </a:r>
            <a:r>
              <a:rPr lang="en-US" altLang="zh-CN"/>
              <a:t>(SqStack</a:t>
            </a:r>
            <a:r>
              <a:rPr lang="en-US" altLang="zh-CN" dirty="0"/>
              <a:t> *s)</a:t>
            </a:r>
          </a:p>
          <a:p>
            <a:r>
              <a:rPr lang="en-US" altLang="zh-CN" dirty="0"/>
              <a:t>{</a:t>
            </a:r>
          </a:p>
          <a:p>
            <a:r>
              <a:rPr lang="zh-CN" altLang="en-US"/>
              <a:t>　　</a:t>
            </a:r>
            <a:r>
              <a:rPr lang="en-US" altLang="zh-CN" dirty="0"/>
              <a:t>return(s-&gt;top==-1);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ACD59F7-A9CE-4A03-87C4-93E52AFC5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568" y="1620071"/>
            <a:ext cx="7283472" cy="102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）判断栈是否为空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StackEmpty(s)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为空的条件是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s-&gt;top==-1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sz="2000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614479-C95F-4220-8F02-057A83093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0C23CDF-8FFB-4F2F-9D8C-B5070CCBE90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90362700-3D65-4FDA-9C11-BDD58A3DC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8" y="3874740"/>
            <a:ext cx="2852936" cy="2852936"/>
          </a:xfrm>
          <a:prstGeom prst="rect">
            <a:avLst/>
          </a:prstGeom>
        </p:spPr>
      </p:pic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A791EC42-DF58-4E38-BBCC-FEAB78F318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7660">
            <a:off x="10091448" y="2844621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279650" y="2673644"/>
            <a:ext cx="7632700" cy="2417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Push</a:t>
            </a:r>
            <a:r>
              <a:rPr lang="en-US" altLang="zh-CN"/>
              <a:t>(SqStack *&amp;s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e)</a:t>
            </a:r>
          </a:p>
          <a:p>
            <a:pPr>
              <a:lnSpc>
                <a:spcPct val="70000"/>
              </a:lnSpc>
            </a:pPr>
            <a:r>
              <a:rPr lang="en-US" altLang="zh-CN"/>
              <a:t>{  if (</a:t>
            </a:r>
            <a:r>
              <a:rPr lang="en-US" altLang="zh-CN" dirty="0">
                <a:solidFill>
                  <a:srgbClr val="F39801"/>
                </a:solidFill>
              </a:rPr>
              <a:t>s-&gt;</a:t>
            </a:r>
            <a:r>
              <a:rPr lang="en-US" altLang="zh-CN">
                <a:solidFill>
                  <a:srgbClr val="F39801"/>
                </a:solidFill>
              </a:rPr>
              <a:t>top==MaxSize-1</a:t>
            </a:r>
            <a:r>
              <a:rPr lang="en-US" altLang="zh-CN"/>
              <a:t>) 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栈满</a:t>
            </a:r>
            <a:r>
              <a:rPr lang="zh-CN" altLang="en-US">
                <a:solidFill>
                  <a:srgbClr val="002060"/>
                </a:solidFill>
              </a:rPr>
              <a:t>的情况，即</a:t>
            </a:r>
            <a:r>
              <a:rPr lang="zh-CN" altLang="en-US" dirty="0">
                <a:solidFill>
                  <a:srgbClr val="002060"/>
                </a:solidFill>
              </a:rPr>
              <a:t>栈上溢出</a:t>
            </a:r>
          </a:p>
          <a:p>
            <a:pPr>
              <a:lnSpc>
                <a:spcPct val="70000"/>
              </a:lnSpc>
            </a:pPr>
            <a:r>
              <a:rPr lang="zh-CN" altLang="en-US"/>
              <a:t>	</a:t>
            </a:r>
            <a:r>
              <a:rPr lang="en-US" altLang="zh-CN" dirty="0"/>
              <a:t>return false;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s-</a:t>
            </a:r>
            <a:r>
              <a:rPr lang="en-US" altLang="zh-CN" dirty="0"/>
              <a:t>&gt;top++;		</a:t>
            </a:r>
            <a:r>
              <a:rPr lang="en-US" altLang="zh-CN"/>
              <a:t>   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栈顶</a:t>
            </a:r>
            <a:r>
              <a:rPr lang="zh-CN" altLang="en-US">
                <a:solidFill>
                  <a:srgbClr val="002060"/>
                </a:solidFill>
              </a:rPr>
              <a:t>指针增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s-</a:t>
            </a:r>
            <a:r>
              <a:rPr lang="en-US" altLang="zh-CN" dirty="0"/>
              <a:t>&gt;data[s-&gt;top]=e;	</a:t>
            </a:r>
            <a:r>
              <a:rPr lang="en-US" altLang="zh-CN"/>
              <a:t>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元素</a:t>
            </a:r>
            <a:r>
              <a:rPr lang="en-US" altLang="zh-CN" dirty="0">
                <a:solidFill>
                  <a:srgbClr val="002060"/>
                </a:solidFill>
              </a:rPr>
              <a:t>e</a:t>
            </a:r>
            <a:r>
              <a:rPr lang="zh-CN" altLang="en-US" dirty="0">
                <a:solidFill>
                  <a:srgbClr val="002060"/>
                </a:solidFill>
              </a:rPr>
              <a:t>放在栈顶指针处</a:t>
            </a:r>
          </a:p>
          <a:p>
            <a:pPr>
              <a:lnSpc>
                <a:spcPct val="70000"/>
              </a:lnSpc>
            </a:pPr>
            <a:r>
              <a:rPr lang="zh-CN" altLang="en-US"/>
              <a:t>   </a:t>
            </a:r>
            <a:r>
              <a:rPr lang="en-US" altLang="zh-CN"/>
              <a:t>return </a:t>
            </a:r>
            <a:r>
              <a:rPr lang="en-US" altLang="zh-CN" dirty="0"/>
              <a:t>true;</a:t>
            </a:r>
          </a:p>
          <a:p>
            <a:pPr>
              <a:lnSpc>
                <a:spcPct val="7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2927648" y="5202949"/>
            <a:ext cx="5741300" cy="1593069"/>
            <a:chOff x="402336" y="4550575"/>
            <a:chExt cx="5741300" cy="1593069"/>
          </a:xfrm>
        </p:grpSpPr>
        <p:cxnSp>
          <p:nvCxnSpPr>
            <p:cNvPr id="5" name="直接连接符 4"/>
            <p:cNvCxnSpPr/>
            <p:nvPr/>
          </p:nvCxnSpPr>
          <p:spPr>
            <a:xfrm rot="5400000">
              <a:off x="1888017" y="5511579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495240" y="6118802"/>
              <a:ext cx="648000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5400000">
              <a:off x="2530165" y="5523485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533340" y="5618736"/>
              <a:ext cx="571504" cy="250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6270" y="4550575"/>
              <a:ext cx="571504" cy="250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761033" y="4783708"/>
              <a:ext cx="381000" cy="431800"/>
            </a:xfrm>
            <a:custGeom>
              <a:avLst/>
              <a:gdLst>
                <a:gd name="connsiteX0" fmla="*/ 381000 w 381000"/>
                <a:gd name="connsiteY0" fmla="*/ 0 h 431800"/>
                <a:gd name="connsiteX1" fmla="*/ 63500 w 381000"/>
                <a:gd name="connsiteY1" fmla="*/ 152400 h 431800"/>
                <a:gd name="connsiteX2" fmla="*/ 0 w 381000"/>
                <a:gd name="connsiteY2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431800">
                  <a:moveTo>
                    <a:pt x="381000" y="0"/>
                  </a:moveTo>
                  <a:cubicBezTo>
                    <a:pt x="254000" y="40216"/>
                    <a:pt x="127000" y="80433"/>
                    <a:pt x="63500" y="152400"/>
                  </a:cubicBezTo>
                  <a:cubicBezTo>
                    <a:pt x="0" y="224367"/>
                    <a:pt x="0" y="328083"/>
                    <a:pt x="0" y="431800"/>
                  </a:cubicBezTo>
                </a:path>
              </a:pathLst>
            </a:custGeom>
            <a:ln w="28575">
              <a:solidFill>
                <a:srgbClr val="CE3B37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000232" y="5837254"/>
              <a:ext cx="428628" cy="1588"/>
            </a:xfrm>
            <a:prstGeom prst="straightConnector1">
              <a:avLst/>
            </a:prstGeom>
            <a:ln w="28575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357290" y="5672353"/>
              <a:ext cx="857256" cy="225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" name="组合 25"/>
            <p:cNvGrpSpPr/>
            <p:nvPr/>
          </p:nvGrpSpPr>
          <p:grpSpPr>
            <a:xfrm>
              <a:off x="3708892" y="4917292"/>
              <a:ext cx="2434744" cy="1226352"/>
              <a:chOff x="3708892" y="4917292"/>
              <a:chExt cx="2434744" cy="12263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528180" y="5215508"/>
                <a:ext cx="571504" cy="250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e</a:t>
                </a:r>
                <a:endParaRPr lang="zh-CN" altLang="en-US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右箭头 12"/>
              <p:cNvSpPr/>
              <p:nvPr/>
            </p:nvSpPr>
            <p:spPr>
              <a:xfrm>
                <a:off x="3708892" y="5118670"/>
                <a:ext cx="785818" cy="285752"/>
              </a:xfrm>
              <a:prstGeom prst="rightArrow">
                <a:avLst/>
              </a:prstGeom>
              <a:ln>
                <a:tailEnd type="triangle" w="med" len="lg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rot="5400000">
                <a:off x="4888413" y="5523721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495636" y="6130944"/>
                <a:ext cx="648000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5530561" y="5535627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533736" y="5630878"/>
                <a:ext cx="571504" cy="250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zh-CN" altLang="en-US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>
                <a:off x="5072066" y="5451289"/>
                <a:ext cx="428628" cy="1588"/>
              </a:xfrm>
              <a:prstGeom prst="straightConnector1">
                <a:avLst/>
              </a:prstGeom>
              <a:ln w="28575">
                <a:solidFill>
                  <a:srgbClr val="66006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4429124" y="5286388"/>
                <a:ext cx="857256" cy="225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top</a:t>
                </a:r>
                <a:endParaRPr lang="zh-CN" altLang="en-US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2336" y="4643976"/>
              <a:ext cx="1714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Push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(&amp;s</a:t>
              </a:r>
              <a:r>
                <a:rPr lang="zh-CN" altLang="en-US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e</a:t>
              </a:r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)</a:t>
              </a:r>
              <a:endParaRPr lang="zh-CN" altLang="en-US" sz="20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8" name="Text Box 2">
            <a:extLst>
              <a:ext uri="{FF2B5EF4-FFF2-40B4-BE49-F238E27FC236}">
                <a16:creationId xmlns:a16="http://schemas.microsoft.com/office/drawing/2014/main" id="{F711E91E-1E44-4338-B873-1976F35AD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554" y="1481337"/>
            <a:ext cx="9577064" cy="9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）进栈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Push(&amp;s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在栈不满的条件下，先将栈指针增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，然后在该位置上插入元素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C18A17-4F22-44AD-AB2B-522B2DEC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CFD7540C-B2D9-41CD-B606-6DC12C7684E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D6EC7DEC-E2D7-4E4C-BDE1-E9408740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1029"/>
          <p:cNvSpPr txBox="1">
            <a:spLocks noChangeArrowheads="1"/>
          </p:cNvSpPr>
          <p:nvPr/>
        </p:nvSpPr>
        <p:spPr bwMode="auto">
          <a:xfrm>
            <a:off x="2566988" y="2625016"/>
            <a:ext cx="7064426" cy="2490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Pop</a:t>
            </a:r>
            <a:r>
              <a:rPr lang="en-US" altLang="zh-CN"/>
              <a:t>(SqStack *&amp;s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&amp;e)</a:t>
            </a:r>
          </a:p>
          <a:p>
            <a:r>
              <a:rPr lang="en-US" altLang="zh-CN"/>
              <a:t>{  if (</a:t>
            </a:r>
            <a:r>
              <a:rPr lang="en-US" altLang="zh-CN" dirty="0">
                <a:solidFill>
                  <a:srgbClr val="F39801"/>
                </a:solidFill>
              </a:rPr>
              <a:t>s-&gt;top</a:t>
            </a:r>
            <a:r>
              <a:rPr lang="en-US" altLang="zh-CN">
                <a:solidFill>
                  <a:srgbClr val="F39801"/>
                </a:solidFill>
              </a:rPr>
              <a:t>==-1</a:t>
            </a:r>
            <a:r>
              <a:rPr lang="en-US" altLang="zh-CN"/>
              <a:t>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栈为空</a:t>
            </a:r>
            <a:r>
              <a:rPr lang="zh-CN" altLang="en-US">
                <a:solidFill>
                  <a:srgbClr val="002060"/>
                </a:solidFill>
              </a:rPr>
              <a:t>的情况，即</a:t>
            </a:r>
            <a:r>
              <a:rPr lang="zh-CN" altLang="en-US" dirty="0">
                <a:solidFill>
                  <a:srgbClr val="002060"/>
                </a:solidFill>
              </a:rPr>
              <a:t>栈下溢出</a:t>
            </a:r>
          </a:p>
          <a:p>
            <a:r>
              <a:rPr lang="zh-CN" altLang="en-US"/>
              <a:t>	</a:t>
            </a:r>
            <a:r>
              <a:rPr lang="en-US" altLang="zh-CN" dirty="0"/>
              <a:t>return false;</a:t>
            </a:r>
          </a:p>
          <a:p>
            <a:r>
              <a:rPr lang="en-US" altLang="zh-CN"/>
              <a:t>   e=s-</a:t>
            </a:r>
            <a:r>
              <a:rPr lang="en-US" altLang="zh-CN" dirty="0"/>
              <a:t>&gt;data[s-&gt;</a:t>
            </a:r>
            <a:r>
              <a:rPr lang="en-US" altLang="zh-CN"/>
              <a:t>top];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取栈顶指针元素的元素</a:t>
            </a:r>
          </a:p>
          <a:p>
            <a:r>
              <a:rPr lang="zh-CN" altLang="en-US"/>
              <a:t>   </a:t>
            </a:r>
            <a:r>
              <a:rPr lang="en-US" altLang="zh-CN"/>
              <a:t>s-</a:t>
            </a:r>
            <a:r>
              <a:rPr lang="en-US" altLang="zh-CN" dirty="0"/>
              <a:t>&gt;top--;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栈顶</a:t>
            </a:r>
            <a:r>
              <a:rPr lang="zh-CN" altLang="en-US">
                <a:solidFill>
                  <a:srgbClr val="002060"/>
                </a:solidFill>
              </a:rPr>
              <a:t>指针减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/>
              <a:t>   return </a:t>
            </a:r>
            <a:r>
              <a:rPr lang="en-US" altLang="zh-CN" dirty="0"/>
              <a:t>true;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3359696" y="5094701"/>
            <a:ext cx="4824446" cy="1737187"/>
            <a:chOff x="1104876" y="4335019"/>
            <a:chExt cx="4824446" cy="1737187"/>
          </a:xfrm>
        </p:grpSpPr>
        <p:sp>
          <p:nvSpPr>
            <p:cNvPr id="9" name="任意多边形 8"/>
            <p:cNvSpPr/>
            <p:nvPr/>
          </p:nvSpPr>
          <p:spPr>
            <a:xfrm>
              <a:off x="2542074" y="4504296"/>
              <a:ext cx="381000" cy="431800"/>
            </a:xfrm>
            <a:custGeom>
              <a:avLst/>
              <a:gdLst>
                <a:gd name="connsiteX0" fmla="*/ 381000 w 381000"/>
                <a:gd name="connsiteY0" fmla="*/ 0 h 431800"/>
                <a:gd name="connsiteX1" fmla="*/ 63500 w 381000"/>
                <a:gd name="connsiteY1" fmla="*/ 152400 h 431800"/>
                <a:gd name="connsiteX2" fmla="*/ 0 w 381000"/>
                <a:gd name="connsiteY2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431800">
                  <a:moveTo>
                    <a:pt x="381000" y="0"/>
                  </a:moveTo>
                  <a:cubicBezTo>
                    <a:pt x="254000" y="40216"/>
                    <a:pt x="127000" y="80433"/>
                    <a:pt x="63500" y="152400"/>
                  </a:cubicBezTo>
                  <a:cubicBezTo>
                    <a:pt x="0" y="224367"/>
                    <a:pt x="0" y="328083"/>
                    <a:pt x="0" y="431800"/>
                  </a:cubicBezTo>
                </a:path>
              </a:pathLst>
            </a:custGeom>
            <a:ln>
              <a:headEnd type="triangle" w="med" len="lg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47884" y="5144070"/>
              <a:ext cx="571504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zh-CN" alt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rot="5400000">
              <a:off x="1608117" y="5452283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215340" y="6059506"/>
              <a:ext cx="648000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5400000">
              <a:off x="2250265" y="5464189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53440" y="5559440"/>
              <a:ext cx="571504" cy="3007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zh-CN" altLang="en-US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1747818" y="5354451"/>
              <a:ext cx="428628" cy="1588"/>
            </a:xfrm>
            <a:prstGeom prst="straightConnector1">
              <a:avLst/>
            </a:prstGeom>
            <a:ln w="28575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04876" y="5189550"/>
              <a:ext cx="857256" cy="225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" name="组合 21"/>
            <p:cNvGrpSpPr/>
            <p:nvPr/>
          </p:nvGrpSpPr>
          <p:grpSpPr>
            <a:xfrm>
              <a:off x="3428992" y="4833712"/>
              <a:ext cx="2500330" cy="1226352"/>
              <a:chOff x="3428992" y="4833712"/>
              <a:chExt cx="2500330" cy="1226352"/>
            </a:xfrm>
          </p:grpSpPr>
          <p:cxnSp>
            <p:nvCxnSpPr>
              <p:cNvPr id="4" name="直接连接符 3"/>
              <p:cNvCxnSpPr/>
              <p:nvPr/>
            </p:nvCxnSpPr>
            <p:spPr>
              <a:xfrm rot="5400000">
                <a:off x="4674099" y="5440141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5281322" y="6047364"/>
                <a:ext cx="648000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5400000">
                <a:off x="5316247" y="5452047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319422" y="5547298"/>
                <a:ext cx="571504" cy="300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zh-CN" altLang="en-US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3428992" y="5214950"/>
                <a:ext cx="785818" cy="285752"/>
              </a:xfrm>
              <a:prstGeom prst="rightArrow">
                <a:avLst/>
              </a:prstGeom>
              <a:ln>
                <a:tailEnd type="triangle" w="med" len="lg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>
                <a:off x="4811714" y="5786454"/>
                <a:ext cx="428628" cy="1588"/>
              </a:xfrm>
              <a:prstGeom prst="straightConnector1">
                <a:avLst/>
              </a:prstGeom>
              <a:ln w="28575">
                <a:solidFill>
                  <a:srgbClr val="66006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168772" y="5621553"/>
                <a:ext cx="857256" cy="225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top</a:t>
                </a:r>
                <a:endParaRPr lang="zh-CN" altLang="en-US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923074" y="4335019"/>
              <a:ext cx="1714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Pop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(&amp;s</a:t>
              </a:r>
              <a:r>
                <a:rPr lang="zh-CN" altLang="en-US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&amp;</a:t>
              </a:r>
              <a:r>
                <a:rPr lang="en-US" altLang="zh-CN" sz="2000" dirty="0" err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e</a:t>
              </a:r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)</a:t>
              </a:r>
              <a:endParaRPr lang="zh-CN" altLang="en-US" sz="20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5" name="Text Box 2">
            <a:extLst>
              <a:ext uri="{FF2B5EF4-FFF2-40B4-BE49-F238E27FC236}">
                <a16:creationId xmlns:a16="http://schemas.microsoft.com/office/drawing/2014/main" id="{B7EF9ABC-0403-410C-BD6A-A6F264A93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481389"/>
            <a:ext cx="9889926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）出栈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Pop(&amp;s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&amp;e)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在栈不为空的条件下，先将栈顶元素赋给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，然后将栈指针减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79045A-D7F6-479F-9974-E67B8D880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C466BC60-FE40-4B19-9319-26EA60C29B6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6EEA7ECF-852E-48B6-84D7-D47B945ABC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538816-04C6-418C-8CEA-AA5F228B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2924944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3.1 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栈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E09F2C4-EE23-4183-832C-A7E0D59CC755}"/>
              </a:ext>
            </a:extLst>
          </p:cNvPr>
          <p:cNvSpPr txBox="1"/>
          <p:nvPr/>
        </p:nvSpPr>
        <p:spPr>
          <a:xfrm>
            <a:off x="1046698" y="124482"/>
            <a:ext cx="3105086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栈和队列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67642" y="836712"/>
            <a:ext cx="1482451" cy="1346106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>
              <a:grpSpLocks/>
            </p:cNvGrpSpPr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F3980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20608" y="1243969"/>
              <a:ext cx="1482451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830365" y="750133"/>
              <a:ext cx="862938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789B57D-EA10-41EB-8A82-71B7246E31F2}"/>
              </a:ext>
            </a:extLst>
          </p:cNvPr>
          <p:cNvSpPr/>
          <p:nvPr/>
        </p:nvSpPr>
        <p:spPr>
          <a:xfrm rot="5400000">
            <a:off x="3114635" y="2987079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CEAE4E78-112F-484E-A731-345EE04EE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4273932"/>
            <a:ext cx="5105524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3.2 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队列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2595538" y="2408404"/>
            <a:ext cx="7000924" cy="2084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GetTop</a:t>
            </a:r>
            <a:r>
              <a:rPr lang="en-US" altLang="zh-CN"/>
              <a:t>(SqStack *s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&amp;e)</a:t>
            </a:r>
          </a:p>
          <a:p>
            <a:r>
              <a:rPr lang="en-US" altLang="zh-CN"/>
              <a:t>{   if </a:t>
            </a:r>
            <a:r>
              <a:rPr lang="en-US" altLang="zh-CN" dirty="0"/>
              <a:t>(s-&gt;top==-</a:t>
            </a:r>
            <a:r>
              <a:rPr lang="en-US" altLang="zh-CN"/>
              <a:t>1)	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栈为空</a:t>
            </a:r>
            <a:r>
              <a:rPr lang="zh-CN" altLang="en-US">
                <a:solidFill>
                  <a:srgbClr val="002060"/>
                </a:solidFill>
              </a:rPr>
              <a:t>的情况，即</a:t>
            </a:r>
            <a:r>
              <a:rPr lang="zh-CN" altLang="en-US" dirty="0">
                <a:solidFill>
                  <a:srgbClr val="002060"/>
                </a:solidFill>
              </a:rPr>
              <a:t>栈下</a:t>
            </a:r>
            <a:r>
              <a:rPr lang="zh-CN" altLang="en-US">
                <a:solidFill>
                  <a:srgbClr val="002060"/>
                </a:solidFill>
              </a:rPr>
              <a:t>溢出            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/>
              <a:t>       return </a:t>
            </a:r>
            <a:r>
              <a:rPr lang="en-US" altLang="zh-CN" dirty="0"/>
              <a:t>false;</a:t>
            </a:r>
          </a:p>
          <a:p>
            <a:r>
              <a:rPr lang="en-US" altLang="zh-CN"/>
              <a:t>    e=s-</a:t>
            </a:r>
            <a:r>
              <a:rPr lang="en-US" altLang="zh-CN" dirty="0"/>
              <a:t>&gt;data[</a:t>
            </a:r>
            <a:r>
              <a:rPr lang="en-US" altLang="zh-CN"/>
              <a:t>s-&gt;top];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取栈顶指针元素的元素</a:t>
            </a:r>
          </a:p>
          <a:p>
            <a:r>
              <a:rPr lang="zh-CN" altLang="en-US"/>
              <a:t>    </a:t>
            </a:r>
            <a:r>
              <a:rPr lang="en-US" altLang="zh-CN"/>
              <a:t>return </a:t>
            </a:r>
            <a:r>
              <a:rPr lang="en-US" altLang="zh-CN" dirty="0"/>
              <a:t>true;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3683777" y="4725144"/>
            <a:ext cx="4824446" cy="1785950"/>
            <a:chOff x="1104876" y="4286256"/>
            <a:chExt cx="4824446" cy="1785950"/>
          </a:xfrm>
        </p:grpSpPr>
        <p:sp>
          <p:nvSpPr>
            <p:cNvPr id="4" name="任意多边形 3"/>
            <p:cNvSpPr/>
            <p:nvPr/>
          </p:nvSpPr>
          <p:spPr>
            <a:xfrm>
              <a:off x="2542074" y="4504296"/>
              <a:ext cx="381000" cy="431800"/>
            </a:xfrm>
            <a:custGeom>
              <a:avLst/>
              <a:gdLst>
                <a:gd name="connsiteX0" fmla="*/ 381000 w 381000"/>
                <a:gd name="connsiteY0" fmla="*/ 0 h 431800"/>
                <a:gd name="connsiteX1" fmla="*/ 63500 w 381000"/>
                <a:gd name="connsiteY1" fmla="*/ 152400 h 431800"/>
                <a:gd name="connsiteX2" fmla="*/ 0 w 381000"/>
                <a:gd name="connsiteY2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431800">
                  <a:moveTo>
                    <a:pt x="381000" y="0"/>
                  </a:moveTo>
                  <a:cubicBezTo>
                    <a:pt x="254000" y="40216"/>
                    <a:pt x="127000" y="80433"/>
                    <a:pt x="63500" y="152400"/>
                  </a:cubicBezTo>
                  <a:cubicBezTo>
                    <a:pt x="0" y="224367"/>
                    <a:pt x="0" y="328083"/>
                    <a:pt x="0" y="431800"/>
                  </a:cubicBezTo>
                </a:path>
              </a:pathLst>
            </a:custGeom>
            <a:ln w="28575">
              <a:solidFill>
                <a:srgbClr val="CE3B37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7884" y="5144070"/>
              <a:ext cx="571504" cy="250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rot="5400000">
              <a:off x="1608117" y="5452283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215340" y="6059506"/>
              <a:ext cx="648000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5400000">
              <a:off x="2250265" y="5464189"/>
              <a:ext cx="1214446" cy="1588"/>
            </a:xfrm>
            <a:prstGeom prst="lin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53440" y="5559440"/>
              <a:ext cx="571504" cy="250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747818" y="5354451"/>
              <a:ext cx="428628" cy="1588"/>
            </a:xfrm>
            <a:prstGeom prst="straightConnector1">
              <a:avLst/>
            </a:prstGeom>
            <a:ln w="28575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04876" y="5189550"/>
              <a:ext cx="857256" cy="225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top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57488" y="4286256"/>
              <a:ext cx="2071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GetTop(s</a:t>
              </a:r>
              <a:r>
                <a:rPr lang="zh-CN" altLang="en-US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&amp;</a:t>
              </a:r>
              <a:r>
                <a:rPr lang="en-US" altLang="zh-CN" sz="2000" dirty="0" err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e</a:t>
              </a:r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)</a:t>
              </a:r>
              <a:endParaRPr lang="zh-CN" altLang="en-US" sz="20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" name="组合 22"/>
            <p:cNvGrpSpPr/>
            <p:nvPr/>
          </p:nvGrpSpPr>
          <p:grpSpPr>
            <a:xfrm>
              <a:off x="3428992" y="4833712"/>
              <a:ext cx="2500330" cy="1226352"/>
              <a:chOff x="3428992" y="4833712"/>
              <a:chExt cx="2500330" cy="1226352"/>
            </a:xfrm>
          </p:grpSpPr>
          <p:cxnSp>
            <p:nvCxnSpPr>
              <p:cNvPr id="13" name="直接连接符 12"/>
              <p:cNvCxnSpPr/>
              <p:nvPr/>
            </p:nvCxnSpPr>
            <p:spPr>
              <a:xfrm rot="5400000">
                <a:off x="4674099" y="5440141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5281322" y="6047364"/>
                <a:ext cx="648000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316247" y="5452047"/>
                <a:ext cx="1214446" cy="1588"/>
              </a:xfrm>
              <a:prstGeom prst="line">
                <a:avLst/>
              </a:prstGeom>
              <a:ln w="28575">
                <a:solidFill>
                  <a:srgbClr val="F3980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319422" y="5547298"/>
                <a:ext cx="571504" cy="250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  <a:endParaRPr lang="zh-CN" altLang="en-US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右箭头 16"/>
              <p:cNvSpPr/>
              <p:nvPr/>
            </p:nvSpPr>
            <p:spPr>
              <a:xfrm>
                <a:off x="3428992" y="5214950"/>
                <a:ext cx="785818" cy="285752"/>
              </a:xfrm>
              <a:prstGeom prst="rightArrow">
                <a:avLst/>
              </a:prstGeom>
              <a:ln>
                <a:tailEnd type="triangle" w="med" len="lg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>
                <a:off x="4811714" y="5425889"/>
                <a:ext cx="428628" cy="1588"/>
              </a:xfrm>
              <a:prstGeom prst="straightConnector1">
                <a:avLst/>
              </a:prstGeom>
              <a:ln w="28575">
                <a:solidFill>
                  <a:srgbClr val="66006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168772" y="5260988"/>
                <a:ext cx="857256" cy="225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top</a:t>
                </a:r>
                <a:endParaRPr lang="zh-CN" altLang="en-US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311780" y="5202250"/>
                <a:ext cx="571504" cy="250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e</a:t>
                </a:r>
                <a:endParaRPr lang="zh-CN" altLang="en-US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49" name="Text Box 2">
            <a:extLst>
              <a:ext uri="{FF2B5EF4-FFF2-40B4-BE49-F238E27FC236}">
                <a16:creationId xmlns:a16="http://schemas.microsoft.com/office/drawing/2014/main" id="{838AEF21-10BF-40A0-8095-BBAF31981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801" y="1442758"/>
            <a:ext cx="7283472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）取栈顶元素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GetTop(s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&amp;e)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在栈不为空的条件下，将栈顶元素赋给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5C3F8A-CE8B-48AD-9DBF-832C7BCDC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2DCEFDF-7784-4747-B40A-E6C8A3F82E4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7" name="图片 26" descr="乐高玩具&#10;&#10;低可信度描述已自动生成">
            <a:extLst>
              <a:ext uri="{FF2B5EF4-FFF2-40B4-BE49-F238E27FC236}">
                <a16:creationId xmlns:a16="http://schemas.microsoft.com/office/drawing/2014/main" id="{41B462C5-94A6-4047-A6E8-CFC81F30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1488272" y="1983103"/>
            <a:ext cx="9648288" cy="11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3.4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设计一个算法利用顺序栈判断一个字符串是否是对称串。所谓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对称串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是指从左向右读和从右向左读的序列相同。</a:t>
            </a: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2258950" y="4120787"/>
            <a:ext cx="8106932" cy="1673508"/>
          </a:xfrm>
          <a:prstGeom prst="rect">
            <a:avLst/>
          </a:prstGeom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342900" indent="-342900" algn="l">
              <a:lnSpc>
                <a:spcPct val="120000"/>
              </a:lnSpc>
              <a:buClr>
                <a:srgbClr val="F39801"/>
              </a:buClr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字符串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的所有元素依次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进栈，产生的连续出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栈序列正好与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的顺序相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反。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20000"/>
              </a:lnSpc>
              <a:buClr>
                <a:srgbClr val="F39801"/>
              </a:buClr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如果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与连续出栈序列相同，则是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对称串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7568" y="3437743"/>
            <a:ext cx="2026733" cy="387798"/>
          </a:xfrm>
          <a:prstGeom prst="rect">
            <a:avLst/>
          </a:prstGeom>
          <a:solidFill>
            <a:srgbClr val="F39801"/>
          </a:solidFill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算法设计思路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6753" y="1517308"/>
            <a:ext cx="350046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顺序栈的应用算法设计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CBC628-26F2-4472-93C6-F79C330CE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AC885F4-E480-446B-932E-69C2AFCA324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4B01DDEF-D10A-499A-9EDA-AABACDC238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9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5800" y="1926088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str="abcba"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4862" y="3648534"/>
            <a:ext cx="56896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进栈并连续出栈序列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str'="abcba"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6380" y="5370003"/>
            <a:ext cx="338499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str=str',str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对称串</a:t>
            </a:r>
            <a:endParaRPr lang="zh-CN" altLang="en-US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5300924" y="2430100"/>
            <a:ext cx="490082" cy="924704"/>
          </a:xfrm>
          <a:prstGeom prst="downArrow">
            <a:avLst/>
          </a:prstGeom>
          <a:ln>
            <a:tailEnd type="triangle" w="med" len="lg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300924" y="4286114"/>
            <a:ext cx="490082" cy="893032"/>
          </a:xfrm>
          <a:prstGeom prst="downArrow">
            <a:avLst/>
          </a:prstGeom>
          <a:ln>
            <a:tailEnd type="triangle" w="med" len="lg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6C75D6-80BE-4347-A1A3-53C9D5672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E256DD4-307E-4A64-943E-52F803D78BE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87F6C7-2162-40A8-B00D-0F6EAC1237F0}"/>
              </a:ext>
            </a:extLst>
          </p:cNvPr>
          <p:cNvGrpSpPr/>
          <p:nvPr/>
        </p:nvGrpSpPr>
        <p:grpSpPr>
          <a:xfrm>
            <a:off x="2352663" y="1628800"/>
            <a:ext cx="8696497" cy="4857748"/>
            <a:chOff x="2352663" y="1628800"/>
            <a:chExt cx="8696497" cy="4857748"/>
          </a:xfrm>
        </p:grpSpPr>
        <p:pic>
          <p:nvPicPr>
            <p:cNvPr id="9" name="图片 8" descr="图标&#10;&#10;描述已自动生成">
              <a:extLst>
                <a:ext uri="{FF2B5EF4-FFF2-40B4-BE49-F238E27FC236}">
                  <a16:creationId xmlns:a16="http://schemas.microsoft.com/office/drawing/2014/main" id="{68301DC8-F4F0-4589-8A84-34EA314EC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33" r="55809" b="8147"/>
            <a:stretch/>
          </p:blipFill>
          <p:spPr>
            <a:xfrm flipH="1">
              <a:off x="8290899" y="1772816"/>
              <a:ext cx="2758261" cy="4713732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705FCD5-EB66-4444-AFE1-A2AB46F692CA}"/>
                </a:ext>
              </a:extLst>
            </p:cNvPr>
            <p:cNvSpPr/>
            <p:nvPr/>
          </p:nvSpPr>
          <p:spPr>
            <a:xfrm>
              <a:off x="2352663" y="1628800"/>
              <a:ext cx="6408712" cy="4752726"/>
            </a:xfrm>
            <a:prstGeom prst="roundRect">
              <a:avLst>
                <a:gd name="adj" fmla="val 6391"/>
              </a:avLst>
            </a:prstGeom>
            <a:noFill/>
            <a:ln w="57150">
              <a:solidFill>
                <a:srgbClr val="F398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1809688" y="1374064"/>
            <a:ext cx="8750808" cy="536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symmetry</a:t>
            </a:r>
            <a:r>
              <a:rPr lang="en-US" altLang="zh-CN"/>
              <a:t>(ElemType str</a:t>
            </a:r>
            <a:r>
              <a:rPr lang="en-US" altLang="zh-CN" dirty="0"/>
              <a:t>[])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int i;  ElemType e; 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SqStack *st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InitStack(st</a:t>
            </a:r>
            <a:r>
              <a:rPr lang="en-US" altLang="zh-CN" dirty="0"/>
              <a:t>);	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初始化栈</a:t>
            </a:r>
            <a:endParaRPr lang="en-US" altLang="zh-CN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endParaRPr lang="zh-CN" altLang="en-US" dirty="0"/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for (i=</a:t>
            </a:r>
            <a:r>
              <a:rPr lang="en-US" altLang="zh-CN" dirty="0" err="1"/>
              <a:t>0</a:t>
            </a:r>
            <a:r>
              <a:rPr lang="en-US" altLang="zh-CN" err="1"/>
              <a:t>;</a:t>
            </a:r>
            <a:r>
              <a:rPr lang="en-US" altLang="zh-CN"/>
              <a:t>str[i]!='\</a:t>
            </a:r>
            <a:r>
              <a:rPr lang="en-US" altLang="zh-CN" dirty="0" err="1"/>
              <a:t>0</a:t>
            </a:r>
            <a:r>
              <a:rPr lang="en-US" altLang="zh-CN" err="1"/>
              <a:t>';</a:t>
            </a:r>
            <a:r>
              <a:rPr lang="en-US" altLang="zh-CN"/>
              <a:t>i++)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将串所有元素进栈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Push(st</a:t>
            </a:r>
            <a:r>
              <a:rPr lang="zh-CN" altLang="en-US"/>
              <a:t>，</a:t>
            </a:r>
            <a:r>
              <a:rPr lang="en-US" altLang="zh-CN"/>
              <a:t>str[i</a:t>
            </a:r>
            <a:r>
              <a:rPr lang="en-US" altLang="zh-CN" dirty="0"/>
              <a:t>]);</a:t>
            </a:r>
            <a:r>
              <a:rPr lang="en-US" altLang="zh-CN"/>
              <a:t>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元素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  <a:endParaRPr lang="en-US" altLang="zh-CN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endParaRPr lang="zh-CN" altLang="en-US" dirty="0"/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for (i=</a:t>
            </a:r>
            <a:r>
              <a:rPr lang="en-US" altLang="zh-CN" dirty="0" err="1"/>
              <a:t>0</a:t>
            </a:r>
            <a:r>
              <a:rPr lang="en-US" altLang="zh-CN" err="1"/>
              <a:t>;</a:t>
            </a:r>
            <a:r>
              <a:rPr lang="en-US" altLang="zh-CN"/>
              <a:t>str[i]!='\</a:t>
            </a:r>
            <a:r>
              <a:rPr lang="en-US" altLang="zh-CN" dirty="0" err="1"/>
              <a:t>0</a:t>
            </a:r>
            <a:r>
              <a:rPr lang="en-US" altLang="zh-CN" err="1"/>
              <a:t>';</a:t>
            </a:r>
            <a:r>
              <a:rPr lang="en-US" altLang="zh-CN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{  Pop(st</a:t>
            </a:r>
            <a:r>
              <a:rPr lang="zh-CN" altLang="en-US"/>
              <a:t>，</a:t>
            </a:r>
            <a:r>
              <a:rPr lang="en-US" altLang="zh-CN"/>
              <a:t>e</a:t>
            </a:r>
            <a:r>
              <a:rPr lang="en-US" altLang="zh-CN" dirty="0"/>
              <a:t>);	</a:t>
            </a:r>
            <a:r>
              <a:rPr lang="en-US" altLang="zh-CN"/>
              <a:t>	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退</a:t>
            </a:r>
            <a:r>
              <a:rPr lang="zh-CN" altLang="en-US">
                <a:solidFill>
                  <a:srgbClr val="002060"/>
                </a:solidFill>
              </a:rPr>
              <a:t>栈元素</a:t>
            </a:r>
            <a:r>
              <a:rPr lang="en-US" altLang="zh-CN" dirty="0">
                <a:solidFill>
                  <a:srgbClr val="002060"/>
                </a:solidFill>
              </a:rPr>
              <a:t>e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if (str[i</a:t>
            </a:r>
            <a:r>
              <a:rPr lang="en-US" altLang="zh-CN" dirty="0"/>
              <a:t>]!=e)	</a:t>
            </a:r>
            <a:r>
              <a:rPr lang="en-US" altLang="zh-CN"/>
              <a:t>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若</a:t>
            </a:r>
            <a:r>
              <a:rPr lang="en-US" altLang="zh-CN" dirty="0">
                <a:solidFill>
                  <a:srgbClr val="002060"/>
                </a:solidFill>
              </a:rPr>
              <a:t>e</a:t>
            </a:r>
            <a:r>
              <a:rPr lang="zh-CN" altLang="en-US" dirty="0">
                <a:solidFill>
                  <a:srgbClr val="002060"/>
                </a:solidFill>
              </a:rPr>
              <a:t>与当前串元素不同则不是对称串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{  DestroyStack(st);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50000"/>
              </a:lnSpc>
            </a:pPr>
            <a:r>
              <a:rPr lang="zh-CN" altLang="en-US" dirty="0"/>
              <a:t>	</a:t>
            </a:r>
            <a:r>
              <a:rPr lang="zh-CN" altLang="en-US"/>
              <a:t>  </a:t>
            </a:r>
            <a:r>
              <a:rPr lang="en-US" altLang="zh-CN"/>
              <a:t>return </a:t>
            </a:r>
            <a:r>
              <a:rPr lang="en-US" altLang="zh-CN" dirty="0"/>
              <a:t>false;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50000"/>
              </a:lnSpc>
            </a:pP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DestroyStack(st</a:t>
            </a:r>
            <a:r>
              <a:rPr lang="en-US" altLang="zh-CN" dirty="0"/>
              <a:t>);	</a:t>
            </a:r>
            <a:r>
              <a:rPr lang="en-US" altLang="zh-CN"/>
              <a:t>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return </a:t>
            </a:r>
            <a:r>
              <a:rPr lang="en-US" altLang="zh-CN" dirty="0"/>
              <a:t>true;</a:t>
            </a:r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4EFBB9-8702-4418-A513-C64237195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6835B5F-15CC-4601-B405-EA79B9DB07B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32430" y="2140811"/>
            <a:ext cx="9361040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设计一个算法，利用栈将一个正十进制整数转换为二进制数并输出。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2430" y="2803650"/>
            <a:ext cx="37920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十进制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二进制：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=10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4" name="组合 48"/>
          <p:cNvGrpSpPr/>
          <p:nvPr/>
        </p:nvGrpSpPr>
        <p:grpSpPr>
          <a:xfrm>
            <a:off x="2393418" y="3723025"/>
            <a:ext cx="4857784" cy="2062944"/>
            <a:chOff x="1142976" y="2786058"/>
            <a:chExt cx="4857784" cy="2062944"/>
          </a:xfrm>
        </p:grpSpPr>
        <p:sp>
          <p:nvSpPr>
            <p:cNvPr id="10" name="TextBox 9"/>
            <p:cNvSpPr txBox="1"/>
            <p:nvPr/>
          </p:nvSpPr>
          <p:spPr>
            <a:xfrm>
              <a:off x="2357422" y="2786058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10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571604" y="3214686"/>
              <a:ext cx="1584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5400000">
              <a:off x="1373604" y="3017396"/>
              <a:ext cx="39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2976" y="2814576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0298" y="3214686"/>
              <a:ext cx="571504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5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rot="10800000">
              <a:off x="3286115" y="3424180"/>
              <a:ext cx="928694" cy="0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286248" y="3209866"/>
              <a:ext cx="1714512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10 % 2 = 0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714480" y="3614796"/>
              <a:ext cx="1440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>
              <a:off x="1516480" y="3417506"/>
              <a:ext cx="39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285852" y="3214686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rot="10800000">
              <a:off x="3286116" y="3852808"/>
              <a:ext cx="928694" cy="0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286248" y="3638494"/>
              <a:ext cx="1714512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5 % 2  = 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919269" y="4052182"/>
              <a:ext cx="1242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721269" y="3845367"/>
              <a:ext cx="39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490641" y="3642547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00298" y="3662307"/>
              <a:ext cx="571504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143108" y="4462527"/>
              <a:ext cx="102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1945108" y="4265237"/>
              <a:ext cx="39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714480" y="4062417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0298" y="4100460"/>
              <a:ext cx="571504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357422" y="4838767"/>
              <a:ext cx="828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2159422" y="4651002"/>
              <a:ext cx="396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928794" y="4448182"/>
              <a:ext cx="35719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00298" y="4486225"/>
              <a:ext cx="571504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rot="10800000">
              <a:off x="3286116" y="4286256"/>
              <a:ext cx="928694" cy="0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286248" y="4071942"/>
              <a:ext cx="1714512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2 % 2  = 0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rot="10800000">
              <a:off x="3286116" y="4671964"/>
              <a:ext cx="928694" cy="0"/>
            </a:xfrm>
            <a:prstGeom prst="line">
              <a:avLst/>
            </a:prstGeom>
            <a:ln>
              <a:solidFill>
                <a:srgbClr val="008000"/>
              </a:solidFill>
              <a:prstDash val="dash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286248" y="4457650"/>
              <a:ext cx="1714512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1 % 2  = 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12" name="组合 49"/>
          <p:cNvGrpSpPr/>
          <p:nvPr/>
        </p:nvGrpSpPr>
        <p:grpSpPr>
          <a:xfrm>
            <a:off x="7536160" y="4080215"/>
            <a:ext cx="1011104" cy="2040586"/>
            <a:chOff x="6285718" y="3143248"/>
            <a:chExt cx="858050" cy="2040586"/>
          </a:xfrm>
        </p:grpSpPr>
        <p:cxnSp>
          <p:nvCxnSpPr>
            <p:cNvPr id="44" name="直接箭头连接符 43"/>
            <p:cNvCxnSpPr/>
            <p:nvPr/>
          </p:nvCxnSpPr>
          <p:spPr>
            <a:xfrm rot="5400000" flipH="1" flipV="1">
              <a:off x="5464975" y="4035429"/>
              <a:ext cx="1643074" cy="1588"/>
            </a:xfrm>
            <a:prstGeom prst="straightConnector1">
              <a:avLst/>
            </a:prstGeom>
            <a:ln>
              <a:solidFill>
                <a:srgbClr val="CE3B37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429388" y="3143248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低位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29388" y="4500570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高位</a:t>
              </a: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8750492" y="4251609"/>
            <a:ext cx="1878253" cy="1357322"/>
            <a:chOff x="7143768" y="3357562"/>
            <a:chExt cx="1593936" cy="1357322"/>
          </a:xfrm>
        </p:grpSpPr>
        <p:sp>
          <p:nvSpPr>
            <p:cNvPr id="47" name="右大括号 46"/>
            <p:cNvSpPr/>
            <p:nvPr/>
          </p:nvSpPr>
          <p:spPr>
            <a:xfrm>
              <a:off x="7143768" y="3357562"/>
              <a:ext cx="214314" cy="1357322"/>
            </a:xfrm>
            <a:prstGeom prst="righ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80382" y="3826382"/>
              <a:ext cx="1357322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用栈保存</a:t>
              </a:r>
            </a:p>
          </p:txBody>
        </p:sp>
      </p:grpSp>
      <p:sp>
        <p:nvSpPr>
          <p:cNvPr id="52" name="Text Box 23">
            <a:extLst>
              <a:ext uri="{FF2B5EF4-FFF2-40B4-BE49-F238E27FC236}">
                <a16:creationId xmlns:a16="http://schemas.microsoft.com/office/drawing/2014/main" id="{B0772CC1-AF7A-41EF-81FB-8EDCCE3AE29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95207" y="1584224"/>
            <a:ext cx="874446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>
                <a:solidFill>
                  <a:srgbClr val="CE3B37"/>
                </a:solidFill>
              </a:rPr>
              <a:t>示例</a:t>
            </a:r>
          </a:p>
        </p:txBody>
      </p:sp>
      <p:sp>
        <p:nvSpPr>
          <p:cNvPr id="4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3BDF9E-2812-47FB-8BC8-7A68FAE4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F46A49BA-4800-4180-81E2-979B7AD036D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53" name="图片 52" descr="乐高玩具&#10;&#10;低可信度描述已自动生成">
            <a:extLst>
              <a:ext uri="{FF2B5EF4-FFF2-40B4-BE49-F238E27FC236}">
                <a16:creationId xmlns:a16="http://schemas.microsoft.com/office/drawing/2014/main" id="{2F78BD53-DEA1-4E69-BB9F-333F2726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2662" y="1628801"/>
            <a:ext cx="7286676" cy="488604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#include "sqstack1.cpp"   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包含整数栈的基本运算函数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trans</a:t>
            </a:r>
            <a:r>
              <a:rPr lang="en-US" altLang="zh-CN"/>
              <a:t>(int n)</a:t>
            </a:r>
          </a:p>
          <a:p>
            <a:r>
              <a:rPr lang="en-US" altLang="zh-CN"/>
              <a:t>{</a:t>
            </a:r>
          </a:p>
          <a:p>
            <a:r>
              <a:rPr lang="en-US" altLang="zh-CN"/>
              <a:t>  int e;</a:t>
            </a:r>
          </a:p>
          <a:p>
            <a:r>
              <a:rPr lang="en-US" altLang="zh-CN"/>
              <a:t>  SqStack *st;</a:t>
            </a:r>
          </a:p>
          <a:p>
            <a:r>
              <a:rPr lang="en-US" altLang="zh-CN"/>
              <a:t>  InitStack(st);</a:t>
            </a:r>
          </a:p>
          <a:p>
            <a:r>
              <a:rPr lang="en-US" altLang="zh-CN"/>
              <a:t>  while (n&gt;0)</a:t>
            </a:r>
          </a:p>
          <a:p>
            <a:r>
              <a:rPr lang="en-US" altLang="zh-CN"/>
              <a:t>  {  Push(st,n%2);</a:t>
            </a:r>
          </a:p>
          <a:p>
            <a:r>
              <a:rPr lang="en-US" altLang="zh-CN"/>
              <a:t>     n=n/2;</a:t>
            </a:r>
          </a:p>
          <a:p>
            <a:r>
              <a:rPr lang="en-US" altLang="zh-CN"/>
              <a:t>  }</a:t>
            </a:r>
          </a:p>
          <a:p>
            <a:r>
              <a:rPr lang="en-US" altLang="zh-CN"/>
              <a:t>  while (!StackEmpty(st)) 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输出对应的二进制数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/>
              <a:t>  {  Pop(st,e);</a:t>
            </a:r>
          </a:p>
          <a:p>
            <a:r>
              <a:rPr lang="en-US" altLang="zh-CN"/>
              <a:t>     printf("%d",e);</a:t>
            </a:r>
          </a:p>
          <a:p>
            <a:r>
              <a:rPr lang="en-US" altLang="zh-CN"/>
              <a:t>  }</a:t>
            </a:r>
          </a:p>
          <a:p>
            <a:r>
              <a:rPr lang="en-US" altLang="zh-CN"/>
              <a:t>  printf("\n");</a:t>
            </a:r>
          </a:p>
          <a:p>
            <a:r>
              <a:rPr lang="en-US" altLang="zh-CN"/>
              <a:t>  DestroyStack(st);</a:t>
            </a:r>
          </a:p>
          <a:p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6F4C23-9568-4385-B81F-77168CEBE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B9ACC6D-ECA4-447B-8A61-9FB8612398F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59496" y="1989431"/>
            <a:ext cx="9289032" cy="11137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假设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输入序列是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、…、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。设计一个算法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判断通过一个栈能否得到由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[0..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-1]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、…、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的某个排列）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指定出栈序列。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3552" y="3447343"/>
            <a:ext cx="5832648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=3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a[]={2,3,1}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是合法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出栈序列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a[]={3,1,2}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不是合法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出栈序列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75FE7D5A-BF14-4C20-AAC9-72C97E0B69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7830" y="1645285"/>
            <a:ext cx="874446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>
                <a:solidFill>
                  <a:srgbClr val="CE3B37"/>
                </a:solidFill>
              </a:rPr>
              <a:t>示例</a:t>
            </a:r>
          </a:p>
        </p:txBody>
      </p:sp>
      <p:pic>
        <p:nvPicPr>
          <p:cNvPr id="15" name="图片 14" descr="乐高玩具&#10;&#10;低可信度描述已自动生成">
            <a:extLst>
              <a:ext uri="{FF2B5EF4-FFF2-40B4-BE49-F238E27FC236}">
                <a16:creationId xmlns:a16="http://schemas.microsoft.com/office/drawing/2014/main" id="{D91711F2-5690-429A-900A-080AADC057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66" y="3754804"/>
            <a:ext cx="4810764" cy="3241174"/>
          </a:xfrm>
          <a:prstGeom prst="rect">
            <a:avLst/>
          </a:prstGeom>
        </p:spPr>
      </p:pic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C26836-EC43-4505-924A-AE0F873F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E8CB14B-7A62-4F94-8004-0A566D41055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0985" y="3893161"/>
            <a:ext cx="328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a[]={2,3,1}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3341117" y="4710226"/>
            <a:ext cx="725530" cy="1586249"/>
            <a:chOff x="1285852" y="3103056"/>
            <a:chExt cx="725530" cy="1586249"/>
          </a:xfrm>
        </p:grpSpPr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1285852" y="3113104"/>
              <a:ext cx="0" cy="126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>
              <a:off x="2011382" y="3103056"/>
              <a:ext cx="0" cy="126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1285852" y="4362915"/>
              <a:ext cx="720000" cy="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448824" y="4467706"/>
              <a:ext cx="431800" cy="22159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83993" y="5493316"/>
            <a:ext cx="428628" cy="34297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3993" y="5107608"/>
            <a:ext cx="428628" cy="34297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12951" y="3893161"/>
            <a:ext cx="328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a[]={3,1,2}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7413083" y="4710226"/>
            <a:ext cx="725530" cy="1586249"/>
            <a:chOff x="1285852" y="3103056"/>
            <a:chExt cx="725530" cy="1586249"/>
          </a:xfrm>
        </p:grpSpPr>
        <p:sp>
          <p:nvSpPr>
            <p:cNvPr id="23" name="Line 4"/>
            <p:cNvSpPr>
              <a:spLocks noChangeShapeType="1"/>
            </p:cNvSpPr>
            <p:nvPr/>
          </p:nvSpPr>
          <p:spPr bwMode="auto">
            <a:xfrm>
              <a:off x="1285852" y="3113104"/>
              <a:ext cx="0" cy="126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>
              <a:off x="2011382" y="3103056"/>
              <a:ext cx="0" cy="126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1285852" y="4362915"/>
              <a:ext cx="720000" cy="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1448824" y="4467706"/>
              <a:ext cx="431800" cy="22159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55959" y="5493316"/>
            <a:ext cx="42862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55959" y="5107608"/>
            <a:ext cx="42862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5959" y="4719172"/>
            <a:ext cx="42862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30" name="直接连接符 29"/>
          <p:cNvCxnSpPr>
            <a:endCxn id="29" idx="3"/>
          </p:cNvCxnSpPr>
          <p:nvPr/>
        </p:nvCxnSpPr>
        <p:spPr>
          <a:xfrm flipH="1">
            <a:off x="7984587" y="4290543"/>
            <a:ext cx="714380" cy="600119"/>
          </a:xfrm>
          <a:prstGeom prst="line">
            <a:avLst/>
          </a:prstGeom>
          <a:ln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>
            <a:off x="3734026" y="4357508"/>
            <a:ext cx="1000132" cy="785818"/>
          </a:xfrm>
          <a:prstGeom prst="line">
            <a:avLst/>
          </a:prstGeom>
          <a:ln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83993" y="5036170"/>
            <a:ext cx="428628" cy="34297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35" name="直接连接符 34"/>
          <p:cNvCxnSpPr>
            <a:endCxn id="33" idx="3"/>
          </p:cNvCxnSpPr>
          <p:nvPr/>
        </p:nvCxnSpPr>
        <p:spPr>
          <a:xfrm flipH="1">
            <a:off x="3912622" y="4250351"/>
            <a:ext cx="928695" cy="957309"/>
          </a:xfrm>
          <a:prstGeom prst="line">
            <a:avLst/>
          </a:prstGeom>
          <a:ln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3841183" y="4250351"/>
            <a:ext cx="1357322" cy="1357322"/>
          </a:xfrm>
          <a:prstGeom prst="line">
            <a:avLst/>
          </a:prstGeom>
          <a:ln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84140" y="6431106"/>
            <a:ext cx="22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栈空，是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出栈序列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4635" y="6431106"/>
            <a:ext cx="292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栈不空，不是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出栈序列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0017" y="1510630"/>
            <a:ext cx="4071966" cy="224020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k=0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开始），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i=1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到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循环：</a:t>
            </a:r>
            <a:endParaRPr lang="en-US" altLang="zh-CN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{  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  <a:endParaRPr lang="en-US" altLang="zh-CN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while(a[k]=i)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{  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i,k++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  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  <a:p>
            <a:pPr algn="l"/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若栈空返回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；否则返回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false;    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91637C-BFE0-4D80-8789-7434DD0F1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2EBC01A5-415A-4832-9AC8-B7CB5832065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42" name="图片 41" descr="乐高玩具&#10;&#10;低可信度描述已自动生成">
            <a:extLst>
              <a:ext uri="{FF2B5EF4-FFF2-40B4-BE49-F238E27FC236}">
                <a16:creationId xmlns:a16="http://schemas.microsoft.com/office/drawing/2014/main" id="{42F6DCA7-D2BE-41E2-9215-2A9BE183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2114">
            <a:off x="8333512" y="2093541"/>
            <a:ext cx="8303337" cy="5594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5" grpId="1" animBg="1"/>
      <p:bldP spid="16" grpId="0" animBg="1"/>
      <p:bldP spid="16" grpId="1" animBg="1"/>
      <p:bldP spid="21" grpId="0"/>
      <p:bldP spid="27" grpId="0"/>
      <p:bldP spid="28" grpId="0"/>
      <p:bldP spid="29" grpId="0"/>
      <p:bldP spid="29" grpId="1"/>
      <p:bldP spid="33" grpId="0" animBg="1"/>
      <p:bldP spid="33" grpId="1" animBg="1"/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2596" y="1350000"/>
            <a:ext cx="8286808" cy="550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Validseq</a:t>
            </a:r>
            <a:r>
              <a:rPr lang="en-US" altLang="zh-CN"/>
              <a:t>(int a[],int n)</a:t>
            </a:r>
          </a:p>
          <a:p>
            <a:r>
              <a:rPr lang="en-US" altLang="zh-CN"/>
              <a:t>{  int i,e,k=0;			</a:t>
            </a:r>
            <a:r>
              <a:rPr lang="en-US" altLang="zh-CN">
                <a:solidFill>
                  <a:srgbClr val="002060"/>
                </a:solidFill>
              </a:rPr>
              <a:t>//k</a:t>
            </a:r>
            <a:r>
              <a:rPr lang="zh-CN" altLang="en-US">
                <a:solidFill>
                  <a:srgbClr val="002060"/>
                </a:solidFill>
              </a:rPr>
              <a:t>扫描</a:t>
            </a:r>
            <a:r>
              <a:rPr lang="en-US" altLang="zh-CN">
                <a:solidFill>
                  <a:srgbClr val="002060"/>
                </a:solidFill>
              </a:rPr>
              <a:t>a</a:t>
            </a:r>
            <a:r>
              <a:rPr lang="zh-CN" altLang="en-US">
                <a:solidFill>
                  <a:srgbClr val="002060"/>
                </a:solidFill>
              </a:rPr>
              <a:t>的元素</a:t>
            </a:r>
          </a:p>
          <a:p>
            <a:r>
              <a:rPr lang="en-US" altLang="zh-CN"/>
              <a:t>   bool flag;</a:t>
            </a:r>
          </a:p>
          <a:p>
            <a:r>
              <a:rPr lang="en-US" altLang="zh-CN"/>
              <a:t>   SqStack *st;</a:t>
            </a:r>
          </a:p>
          <a:p>
            <a:r>
              <a:rPr lang="en-US" altLang="zh-CN"/>
              <a:t>   InitStack(st);</a:t>
            </a:r>
          </a:p>
          <a:p>
            <a:r>
              <a:rPr lang="en-US" altLang="zh-CN"/>
              <a:t>   for(i=1;i&lt;=n;i++)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处理输入序列</a:t>
            </a:r>
            <a:r>
              <a:rPr lang="en-US" altLang="zh-CN">
                <a:solidFill>
                  <a:srgbClr val="002060"/>
                </a:solidFill>
              </a:rPr>
              <a:t>1</a:t>
            </a:r>
            <a:r>
              <a:rPr lang="zh-CN" altLang="en-US">
                <a:solidFill>
                  <a:srgbClr val="002060"/>
                </a:solidFill>
              </a:rPr>
              <a:t>、</a:t>
            </a:r>
            <a:r>
              <a:rPr lang="en-US" altLang="zh-CN">
                <a:solidFill>
                  <a:srgbClr val="002060"/>
                </a:solidFill>
              </a:rPr>
              <a:t>2</a:t>
            </a:r>
            <a:r>
              <a:rPr lang="zh-CN" altLang="en-US">
                <a:solidFill>
                  <a:srgbClr val="002060"/>
                </a:solidFill>
              </a:rPr>
              <a:t>、</a:t>
            </a:r>
            <a:r>
              <a:rPr lang="en-US" altLang="zh-CN">
                <a:solidFill>
                  <a:srgbClr val="002060"/>
                </a:solidFill>
              </a:rPr>
              <a:t>…</a:t>
            </a:r>
            <a:r>
              <a:rPr lang="zh-CN" altLang="en-US">
                <a:solidFill>
                  <a:srgbClr val="002060"/>
                </a:solidFill>
              </a:rPr>
              <a:t>、</a:t>
            </a:r>
            <a:r>
              <a:rPr lang="en-US" altLang="zh-CN">
                <a:solidFill>
                  <a:srgbClr val="002060"/>
                </a:solidFill>
              </a:rPr>
              <a:t>n</a:t>
            </a:r>
          </a:p>
          <a:p>
            <a:r>
              <a:rPr lang="en-US" altLang="zh-CN"/>
              <a:t>   {  Push(st,i);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zh-CN" altLang="en-US"/>
              <a:t>      </a:t>
            </a:r>
            <a:r>
              <a:rPr lang="en-US" altLang="zh-CN"/>
              <a:t>while (!StackEmpty(st))	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栈不空循环</a:t>
            </a:r>
          </a:p>
          <a:p>
            <a:r>
              <a:rPr lang="zh-CN" altLang="en-US"/>
              <a:t>      </a:t>
            </a:r>
            <a:r>
              <a:rPr lang="en-US" altLang="zh-CN"/>
              <a:t>{  GetTop(st,e);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取栈顶元素</a:t>
            </a:r>
            <a:r>
              <a:rPr lang="en-US" altLang="zh-CN">
                <a:solidFill>
                  <a:srgbClr val="002060"/>
                </a:solidFill>
              </a:rPr>
              <a:t>e</a:t>
            </a:r>
          </a:p>
          <a:p>
            <a:r>
              <a:rPr lang="en-US" altLang="zh-CN"/>
              <a:t>         if (</a:t>
            </a:r>
            <a:r>
              <a:rPr lang="en-US" altLang="zh-CN">
                <a:solidFill>
                  <a:srgbClr val="F39801"/>
                </a:solidFill>
              </a:rPr>
              <a:t>a[k]==e</a:t>
            </a:r>
            <a:r>
              <a:rPr lang="en-US" altLang="zh-CN"/>
              <a:t>)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匹配的情况</a:t>
            </a:r>
          </a:p>
          <a:p>
            <a:r>
              <a:rPr lang="zh-CN" altLang="en-US"/>
              <a:t>         </a:t>
            </a:r>
            <a:r>
              <a:rPr lang="en-US" altLang="zh-CN"/>
              <a:t>{  Pop(st,e);</a:t>
            </a:r>
          </a:p>
          <a:p>
            <a:r>
              <a:rPr lang="en-US" altLang="zh-CN"/>
              <a:t>            k++;</a:t>
            </a:r>
          </a:p>
          <a:p>
            <a:r>
              <a:rPr lang="en-US" altLang="zh-CN"/>
              <a:t>	  }</a:t>
            </a:r>
          </a:p>
          <a:p>
            <a:r>
              <a:rPr lang="en-US" altLang="zh-CN"/>
              <a:t>	  else break;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不匹配时退出</a:t>
            </a:r>
            <a:r>
              <a:rPr lang="en-US" altLang="zh-CN">
                <a:solidFill>
                  <a:srgbClr val="002060"/>
                </a:solidFill>
              </a:rPr>
              <a:t>while</a:t>
            </a:r>
            <a:r>
              <a:rPr lang="zh-CN" altLang="en-US">
                <a:solidFill>
                  <a:srgbClr val="002060"/>
                </a:solidFill>
              </a:rPr>
              <a:t>循环</a:t>
            </a:r>
          </a:p>
          <a:p>
            <a:r>
              <a:rPr lang="zh-CN" altLang="en-US"/>
              <a:t>      </a:t>
            </a:r>
            <a:r>
              <a:rPr lang="en-US" altLang="zh-CN"/>
              <a:t>}</a:t>
            </a:r>
          </a:p>
          <a:p>
            <a:r>
              <a:rPr lang="en-US" altLang="zh-CN"/>
              <a:t>   }</a:t>
            </a:r>
          </a:p>
          <a:p>
            <a:r>
              <a:rPr lang="en-US" altLang="zh-CN"/>
              <a:t>   flag=StackEmpty(st);</a:t>
            </a:r>
          </a:p>
          <a:p>
            <a:r>
              <a:rPr lang="en-US" altLang="zh-CN"/>
              <a:t>   DestroyStack(st);</a:t>
            </a:r>
          </a:p>
          <a:p>
            <a:r>
              <a:rPr lang="en-US" altLang="zh-CN"/>
              <a:t>   return flag;</a:t>
            </a:r>
          </a:p>
          <a:p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816904-9463-464E-A50D-79B80E3EB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C8B9DBC-9BF9-4541-8317-9793E6DB5FA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011" y="2331436"/>
            <a:ext cx="9976115" cy="11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若需要用到两个相同类型的栈，可用一个数组</a:t>
            </a:r>
            <a:r>
              <a:rPr lang="en-US" altLang="zh-CN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data[0..MaxSize-1]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来实现这两个栈，这称为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共享栈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2809841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81345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2849" y="497721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10105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i="1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4309" y="497721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7069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i="1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64529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23069" y="497721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325" y="497721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endParaRPr lang="zh-CN" altLang="en-US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81279" y="4548588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2783" y="4548588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4287" y="4548589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+mn-ea"/>
                <a:ea typeface="+mn-ea"/>
                <a:cs typeface="Consolas" pitchFamily="49" charset="0"/>
              </a:rPr>
              <a:t>…</a:t>
            </a:r>
            <a:endParaRPr lang="zh-CN" altLang="en-US" sz="1800">
              <a:solidFill>
                <a:srgbClr val="002060"/>
              </a:solidFill>
              <a:latin typeface="+mn-ea"/>
              <a:ea typeface="+mn-ea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5989" y="4526564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endParaRPr lang="zh-CN" altLang="en-US" sz="1800">
              <a:solidFill>
                <a:srgbClr val="002060"/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97867" y="4548588"/>
            <a:ext cx="1214446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MaxSize-1</a:t>
            </a:r>
            <a:endParaRPr lang="zh-CN" altLang="en-US" sz="180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4023" y="4977218"/>
            <a:ext cx="642942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95262" y="1606343"/>
            <a:ext cx="1643074" cy="44087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onsolas" pitchFamily="49" charset="0"/>
              </a:rPr>
              <a:t>共享栈</a:t>
            </a:r>
          </a:p>
        </p:txBody>
      </p:sp>
      <p:sp>
        <p:nvSpPr>
          <p:cNvPr id="2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FF7C1F-E895-44D5-A44D-D3B366F58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26511EA2-8F1A-4F6A-8D4D-FE06DBB9600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5" name="图片 24" descr="乐高玩具&#10;&#10;低可信度描述已自动生成">
            <a:extLst>
              <a:ext uri="{FF2B5EF4-FFF2-40B4-BE49-F238E27FC236}">
                <a16:creationId xmlns:a16="http://schemas.microsoft.com/office/drawing/2014/main" id="{BAA11F9E-EB85-4B68-BFF8-1964D912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0" y="4942789"/>
            <a:ext cx="4151801" cy="2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568777" y="1705359"/>
            <a:ext cx="7128792" cy="47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是一种只能在一端进行插入或删除操作的线性表。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683794" y="3177402"/>
            <a:ext cx="4824412" cy="504825"/>
          </a:xfrm>
          <a:prstGeom prst="rect">
            <a:avLst/>
          </a:prstGeom>
          <a:solidFill>
            <a:srgbClr val="F39801"/>
          </a:solidFill>
          <a:ln>
            <a:solidFill>
              <a:srgbClr val="FA772E"/>
            </a:solidFill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80557" y="3825102"/>
            <a:ext cx="5832475" cy="733833"/>
            <a:chOff x="1476375" y="3890977"/>
            <a:chExt cx="5832475" cy="733833"/>
          </a:xfrm>
        </p:grpSpPr>
        <p:sp>
          <p:nvSpPr>
            <p:cNvPr id="4102" name="Line 6"/>
            <p:cNvSpPr>
              <a:spLocks noChangeShapeType="1"/>
            </p:cNvSpPr>
            <p:nvPr/>
          </p:nvSpPr>
          <p:spPr bwMode="auto">
            <a:xfrm flipV="1">
              <a:off x="2051050" y="3890977"/>
              <a:ext cx="0" cy="3603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1476375" y="4286256"/>
              <a:ext cx="1150938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端点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4105" name="Line 9"/>
            <p:cNvSpPr>
              <a:spLocks noChangeShapeType="1"/>
            </p:cNvSpPr>
            <p:nvPr/>
          </p:nvSpPr>
          <p:spPr bwMode="auto">
            <a:xfrm flipV="1">
              <a:off x="6732588" y="3890977"/>
              <a:ext cx="0" cy="3603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>
              <a:off x="6157913" y="4286256"/>
              <a:ext cx="1150937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端点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</p:grp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3234547" y="5146333"/>
            <a:ext cx="62077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只能选取同一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个端点进行插入和删除操作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3173" y="2720182"/>
            <a:ext cx="18573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线性表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A5120F-21DE-4459-A62E-9F591DB91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85D2F3C-C0FC-483B-BB65-D63DE028186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02AA6092-4439-4B6D-900A-C45BB563D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520447"/>
            <a:ext cx="4323560" cy="4323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5568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17072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88576" y="362736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5832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endParaRPr lang="zh-CN" altLang="en-US" sz="20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30036" y="362736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2796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endParaRPr lang="zh-CN" altLang="en-US" sz="20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00256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8796" y="3627366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816052" y="3627366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7006" y="3198738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8510" y="3198738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0014" y="3198739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5832" y="3198739"/>
            <a:ext cx="57150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31716" y="3176714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3594" y="3198738"/>
            <a:ext cx="1214446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MaxSize-1</a:t>
            </a:r>
            <a:endParaRPr lang="zh-CN" altLang="en-US" sz="18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1188" y="3655943"/>
            <a:ext cx="642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5017270" y="4128226"/>
            <a:ext cx="571504" cy="602618"/>
            <a:chOff x="3428992" y="2094497"/>
            <a:chExt cx="571504" cy="602618"/>
          </a:xfrm>
        </p:grpSpPr>
        <p:cxnSp>
          <p:nvCxnSpPr>
            <p:cNvPr id="21" name="直接箭头连接符 20"/>
            <p:cNvCxnSpPr/>
            <p:nvPr/>
          </p:nvCxnSpPr>
          <p:spPr>
            <a:xfrm rot="5400000" flipH="1" flipV="1">
              <a:off x="3501224" y="2236579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28992" y="2450894"/>
              <a:ext cx="5715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37"/>
          <p:cNvGrpSpPr/>
          <p:nvPr/>
        </p:nvGrpSpPr>
        <p:grpSpPr>
          <a:xfrm>
            <a:off x="6374592" y="4127432"/>
            <a:ext cx="571504" cy="602618"/>
            <a:chOff x="4786314" y="2093703"/>
            <a:chExt cx="571504" cy="602618"/>
          </a:xfrm>
        </p:grpSpPr>
        <p:cxnSp>
          <p:nvCxnSpPr>
            <p:cNvPr id="23" name="直接箭头连接符 22"/>
            <p:cNvCxnSpPr/>
            <p:nvPr/>
          </p:nvCxnSpPr>
          <p:spPr>
            <a:xfrm rot="5400000" flipH="1" flipV="1">
              <a:off x="4887121" y="2235785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86314" y="2450100"/>
              <a:ext cx="5715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20" name="组合 34"/>
          <p:cNvGrpSpPr/>
          <p:nvPr/>
        </p:nvGrpSpPr>
        <p:grpSpPr>
          <a:xfrm>
            <a:off x="3159882" y="4841813"/>
            <a:ext cx="2016000" cy="603411"/>
            <a:chOff x="1571604" y="2808083"/>
            <a:chExt cx="2016000" cy="603411"/>
          </a:xfrm>
        </p:grpSpPr>
        <p:sp>
          <p:nvSpPr>
            <p:cNvPr id="25" name="右大括号 24"/>
            <p:cNvSpPr/>
            <p:nvPr/>
          </p:nvSpPr>
          <p:spPr>
            <a:xfrm rot="5400000">
              <a:off x="2471604" y="1908083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14546" y="3165273"/>
              <a:ext cx="6429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29" name="组合 35"/>
          <p:cNvGrpSpPr/>
          <p:nvPr/>
        </p:nvGrpSpPr>
        <p:grpSpPr>
          <a:xfrm>
            <a:off x="6716046" y="4819788"/>
            <a:ext cx="2016000" cy="603411"/>
            <a:chOff x="5127768" y="2786058"/>
            <a:chExt cx="2016000" cy="603411"/>
          </a:xfrm>
        </p:grpSpPr>
        <p:sp>
          <p:nvSpPr>
            <p:cNvPr id="27" name="右大括号 26"/>
            <p:cNvSpPr/>
            <p:nvPr/>
          </p:nvSpPr>
          <p:spPr>
            <a:xfrm rot="5400000">
              <a:off x="6027768" y="1886058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70710" y="3143248"/>
              <a:ext cx="6429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958136" y="1765086"/>
            <a:ext cx="54292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栈的一端不动，元素向另外一端伸展</a:t>
            </a:r>
          </a:p>
        </p:txBody>
      </p:sp>
      <p:sp>
        <p:nvSpPr>
          <p:cNvPr id="3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BB08DA-00B3-4008-B4A8-BF9AC901A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6A8D2B0F-F6AD-4E8C-A90A-91BA3D1A0C4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7" name="图片 36" descr="乐高玩具&#10;&#10;低可信度描述已自动生成">
            <a:extLst>
              <a:ext uri="{FF2B5EF4-FFF2-40B4-BE49-F238E27FC236}">
                <a16:creationId xmlns:a16="http://schemas.microsoft.com/office/drawing/2014/main" id="{6010E1BF-9E66-4E92-97AA-5FD327D844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0" y="4942789"/>
            <a:ext cx="4151801" cy="2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765379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36883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08387" y="2057755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65643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endParaRPr lang="zh-CN" altLang="en-US" sz="20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49847" y="2057755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02607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endParaRPr lang="zh-CN" altLang="en-US" sz="20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20067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78607" y="2057755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635863" y="2057755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36817" y="1629127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08321" y="1629127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79825" y="1629128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65643" y="1629128"/>
            <a:ext cx="571504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51527" y="1607103"/>
            <a:ext cx="357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53405" y="1629127"/>
            <a:ext cx="1214446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MaxSize-1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0999" y="2086332"/>
            <a:ext cx="6429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48"/>
          <p:cNvGrpSpPr/>
          <p:nvPr/>
        </p:nvGrpSpPr>
        <p:grpSpPr>
          <a:xfrm>
            <a:off x="4837081" y="2558615"/>
            <a:ext cx="571504" cy="602618"/>
            <a:chOff x="3428992" y="2094497"/>
            <a:chExt cx="571504" cy="602618"/>
          </a:xfrm>
        </p:grpSpPr>
        <p:cxnSp>
          <p:nvCxnSpPr>
            <p:cNvPr id="50" name="直接箭头连接符 49"/>
            <p:cNvCxnSpPr/>
            <p:nvPr/>
          </p:nvCxnSpPr>
          <p:spPr>
            <a:xfrm rot="5400000" flipH="1" flipV="1">
              <a:off x="3501224" y="2236579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428992" y="2450894"/>
              <a:ext cx="5715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51"/>
          <p:cNvGrpSpPr/>
          <p:nvPr/>
        </p:nvGrpSpPr>
        <p:grpSpPr>
          <a:xfrm>
            <a:off x="6194403" y="2557821"/>
            <a:ext cx="571504" cy="602618"/>
            <a:chOff x="4786314" y="2093703"/>
            <a:chExt cx="571504" cy="602618"/>
          </a:xfrm>
        </p:grpSpPr>
        <p:cxnSp>
          <p:nvCxnSpPr>
            <p:cNvPr id="53" name="直接箭头连接符 52"/>
            <p:cNvCxnSpPr/>
            <p:nvPr/>
          </p:nvCxnSpPr>
          <p:spPr>
            <a:xfrm rot="5400000" flipH="1" flipV="1">
              <a:off x="4887121" y="2235785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86314" y="2450100"/>
              <a:ext cx="5715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4" name="组合 54"/>
          <p:cNvGrpSpPr/>
          <p:nvPr/>
        </p:nvGrpSpPr>
        <p:grpSpPr>
          <a:xfrm>
            <a:off x="2979693" y="3272202"/>
            <a:ext cx="2016000" cy="603411"/>
            <a:chOff x="1571604" y="2808083"/>
            <a:chExt cx="2016000" cy="603411"/>
          </a:xfrm>
        </p:grpSpPr>
        <p:sp>
          <p:nvSpPr>
            <p:cNvPr id="56" name="右大括号 55"/>
            <p:cNvSpPr/>
            <p:nvPr/>
          </p:nvSpPr>
          <p:spPr>
            <a:xfrm rot="5400000">
              <a:off x="2471604" y="1908083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14546" y="3165273"/>
              <a:ext cx="6429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5" name="组合 57"/>
          <p:cNvGrpSpPr/>
          <p:nvPr/>
        </p:nvGrpSpPr>
        <p:grpSpPr>
          <a:xfrm>
            <a:off x="6535857" y="3250177"/>
            <a:ext cx="2016000" cy="603411"/>
            <a:chOff x="5127768" y="2786058"/>
            <a:chExt cx="2016000" cy="603411"/>
          </a:xfrm>
        </p:grpSpPr>
        <p:sp>
          <p:nvSpPr>
            <p:cNvPr id="59" name="右大括号 58"/>
            <p:cNvSpPr/>
            <p:nvPr/>
          </p:nvSpPr>
          <p:spPr>
            <a:xfrm rot="5400000">
              <a:off x="6027768" y="1886058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0710" y="3143248"/>
              <a:ext cx="6429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6" name="组合 31"/>
          <p:cNvGrpSpPr/>
          <p:nvPr/>
        </p:nvGrpSpPr>
        <p:grpSpPr>
          <a:xfrm>
            <a:off x="2046419" y="4051019"/>
            <a:ext cx="7282983" cy="2390879"/>
            <a:chOff x="592768" y="4002776"/>
            <a:chExt cx="7282983" cy="2390879"/>
          </a:xfrm>
        </p:grpSpPr>
        <p:sp>
          <p:nvSpPr>
            <p:cNvPr id="62" name="TextBox 61"/>
            <p:cNvSpPr txBox="1"/>
            <p:nvPr/>
          </p:nvSpPr>
          <p:spPr>
            <a:xfrm>
              <a:off x="1374893" y="4401104"/>
              <a:ext cx="6500858" cy="1992551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3980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44000" tIns="180000" bIns="180000" rtlCol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typedef struct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  <a:p>
              <a:pPr algn="l">
                <a:lnSpc>
                  <a:spcPts val="2400"/>
                </a:lnSpc>
              </a:pPr>
              <a:r>
                <a:rPr lang="en-US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{  ElemType data[MaxSize];	</a:t>
              </a:r>
              <a:r>
                <a:rPr lang="en-US" sz="18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//</a:t>
              </a:r>
              <a:r>
                <a:rPr lang="zh-CN" altLang="en-US" sz="18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存放共享栈中元素</a:t>
              </a:r>
            </a:p>
            <a:p>
              <a:pPr algn="l">
                <a:lnSpc>
                  <a:spcPts val="2400"/>
                </a:lnSpc>
              </a:pPr>
              <a:r>
                <a:rPr lang="en-US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   int top1，top2;		</a:t>
              </a:r>
              <a:r>
                <a:rPr lang="en-US" sz="18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//</a:t>
              </a:r>
              <a:r>
                <a:rPr lang="zh-CN" altLang="en-US" sz="1800">
                  <a:solidFill>
                    <a:srgbClr val="00206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两个栈的栈顶指针</a:t>
              </a:r>
            </a:p>
            <a:p>
              <a:pPr algn="l">
                <a:lnSpc>
                  <a:spcPts val="2400"/>
                </a:lnSpc>
              </a:pPr>
              <a:r>
                <a:rPr lang="en-US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}</a:t>
              </a:r>
              <a:r>
                <a:rPr lang="en-US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 DStack</a:t>
              </a:r>
              <a:r>
                <a:rPr lang="en-US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;	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2768" y="4002776"/>
              <a:ext cx="221457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共享栈类型：</a:t>
              </a:r>
            </a:p>
          </p:txBody>
        </p:sp>
      </p:grpSp>
      <p:sp>
        <p:nvSpPr>
          <p:cNvPr id="5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56A4-7DCE-4760-A795-AB15632AC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D4E153E5-F868-4872-B486-2CAEEEA6FC7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61" name="图片 60" descr="乐高玩具&#10;&#10;低可信度描述已自动生成">
            <a:extLst>
              <a:ext uri="{FF2B5EF4-FFF2-40B4-BE49-F238E27FC236}">
                <a16:creationId xmlns:a16="http://schemas.microsoft.com/office/drawing/2014/main" id="{EE174DA3-4663-4A90-9FF0-0F3BC62C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10" y="4942789"/>
            <a:ext cx="4151801" cy="2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901847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1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1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73351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1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1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44855" y="1914120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902111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18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endParaRPr lang="zh-CN" altLang="en-US" sz="18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86315" y="1914120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39075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18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endParaRPr lang="zh-CN" altLang="en-US" sz="1800" i="1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356535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1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 sz="1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15075" y="1914120"/>
            <a:ext cx="857256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72331" y="1914120"/>
            <a:ext cx="576000" cy="396000"/>
          </a:xfrm>
          <a:prstGeom prst="rect">
            <a:avLst/>
          </a:prstGeom>
          <a:ln>
            <a:tailEnd type="triangl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en-US" altLang="zh-CN" sz="1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 sz="1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3285" y="1485493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44789" y="1485493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16293" y="1485493"/>
            <a:ext cx="3571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02111" y="1485494"/>
            <a:ext cx="571504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87995" y="1463468"/>
            <a:ext cx="3571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9873" y="1485493"/>
            <a:ext cx="1214446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MaxSize-1</a:t>
            </a:r>
            <a:endParaRPr lang="zh-CN" altLang="en-US" sz="180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87467" y="1942697"/>
            <a:ext cx="642942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data</a:t>
            </a:r>
            <a:endParaRPr lang="zh-CN" altLang="en-US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48"/>
          <p:cNvGrpSpPr/>
          <p:nvPr/>
        </p:nvGrpSpPr>
        <p:grpSpPr>
          <a:xfrm>
            <a:off x="4973549" y="2414980"/>
            <a:ext cx="571504" cy="581972"/>
            <a:chOff x="3428992" y="2094497"/>
            <a:chExt cx="571504" cy="581972"/>
          </a:xfrm>
        </p:grpSpPr>
        <p:cxnSp>
          <p:nvCxnSpPr>
            <p:cNvPr id="50" name="直接箭头连接符 49"/>
            <p:cNvCxnSpPr/>
            <p:nvPr/>
          </p:nvCxnSpPr>
          <p:spPr>
            <a:xfrm rot="5400000" flipH="1" flipV="1">
              <a:off x="3501224" y="2236579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428992" y="2450894"/>
              <a:ext cx="571504" cy="225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top1</a:t>
              </a:r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51"/>
          <p:cNvGrpSpPr/>
          <p:nvPr/>
        </p:nvGrpSpPr>
        <p:grpSpPr>
          <a:xfrm>
            <a:off x="6330871" y="2414186"/>
            <a:ext cx="571504" cy="581972"/>
            <a:chOff x="4786314" y="2093703"/>
            <a:chExt cx="571504" cy="581972"/>
          </a:xfrm>
        </p:grpSpPr>
        <p:cxnSp>
          <p:nvCxnSpPr>
            <p:cNvPr id="53" name="直接箭头连接符 52"/>
            <p:cNvCxnSpPr/>
            <p:nvPr/>
          </p:nvCxnSpPr>
          <p:spPr>
            <a:xfrm rot="5400000" flipH="1" flipV="1">
              <a:off x="4887121" y="2235785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786314" y="2450100"/>
              <a:ext cx="571504" cy="225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top2</a:t>
              </a:r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4" name="组合 54"/>
          <p:cNvGrpSpPr/>
          <p:nvPr/>
        </p:nvGrpSpPr>
        <p:grpSpPr>
          <a:xfrm>
            <a:off x="3116161" y="2998293"/>
            <a:ext cx="2016000" cy="578789"/>
            <a:chOff x="1571604" y="2808083"/>
            <a:chExt cx="2016000" cy="578789"/>
          </a:xfrm>
        </p:grpSpPr>
        <p:sp>
          <p:nvSpPr>
            <p:cNvPr id="56" name="右大括号 55"/>
            <p:cNvSpPr/>
            <p:nvPr/>
          </p:nvSpPr>
          <p:spPr>
            <a:xfrm rot="5400000">
              <a:off x="2471604" y="1908083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14546" y="3165273"/>
              <a:ext cx="642942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5" name="组合 57"/>
          <p:cNvGrpSpPr/>
          <p:nvPr/>
        </p:nvGrpSpPr>
        <p:grpSpPr>
          <a:xfrm>
            <a:off x="6672325" y="2976268"/>
            <a:ext cx="2016000" cy="578789"/>
            <a:chOff x="5127768" y="2786058"/>
            <a:chExt cx="2016000" cy="578789"/>
          </a:xfrm>
        </p:grpSpPr>
        <p:sp>
          <p:nvSpPr>
            <p:cNvPr id="59" name="右大括号 58"/>
            <p:cNvSpPr/>
            <p:nvPr/>
          </p:nvSpPr>
          <p:spPr>
            <a:xfrm rot="5400000">
              <a:off x="6027768" y="1886058"/>
              <a:ext cx="216000" cy="2016000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0710" y="3143248"/>
              <a:ext cx="642942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901715" y="3683752"/>
            <a:ext cx="221457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共享栈的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要素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0045" y="4218466"/>
            <a:ext cx="8364428" cy="260337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栈空条件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空：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top1==-1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空：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top2==MaxSize</a:t>
            </a:r>
            <a:endParaRPr lang="zh-CN" altLang="zh-CN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栈满条件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top1==top2-1</a:t>
            </a:r>
            <a:endParaRPr lang="zh-CN" altLang="zh-CN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进栈操作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，进栈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top1++;data[top1]=x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；进栈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top2--;data[top2]=x;</a:t>
            </a:r>
            <a:endParaRPr lang="zh-CN" altLang="zh-CN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，出栈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x=data[top1];top1--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；出栈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x=data[top2];top2++</a:t>
            </a:r>
            <a:r>
              <a:rPr lang="zh-CN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0E0BD7-BBA3-4882-8177-8C3480ADB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栈的顺序存储结构及其基本运算实现 </a:t>
            </a:r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951A0A58-C55E-4F1B-AFEF-AA7638A3F13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5939563" y="3040548"/>
            <a:ext cx="184731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1887033" y="2520874"/>
            <a:ext cx="8475627" cy="4044942"/>
            <a:chOff x="284196" y="2285992"/>
            <a:chExt cx="8475627" cy="4044942"/>
          </a:xfrm>
        </p:grpSpPr>
        <p:sp>
          <p:nvSpPr>
            <p:cNvPr id="199683" name="Rectangle 3"/>
            <p:cNvSpPr>
              <a:spLocks noChangeArrowheads="1"/>
            </p:cNvSpPr>
            <p:nvPr/>
          </p:nvSpPr>
          <p:spPr bwMode="auto">
            <a:xfrm>
              <a:off x="3357554" y="2285992"/>
              <a:ext cx="3044809" cy="936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9801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  <a:p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(</a:t>
              </a:r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</a:t>
              </a:r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,…,</a:t>
              </a:r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,…,</a:t>
              </a:r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 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)</a:t>
              </a:r>
            </a:p>
          </p:txBody>
        </p:sp>
        <p:sp>
          <p:nvSpPr>
            <p:cNvPr id="199684" name="AutoShape 4"/>
            <p:cNvSpPr>
              <a:spLocks noChangeArrowheads="1"/>
            </p:cNvSpPr>
            <p:nvPr/>
          </p:nvSpPr>
          <p:spPr bwMode="auto">
            <a:xfrm>
              <a:off x="4894295" y="3438517"/>
              <a:ext cx="320648" cy="990615"/>
            </a:xfrm>
            <a:prstGeom prst="downArrow">
              <a:avLst>
                <a:gd name="adj1" fmla="val 50000"/>
                <a:gd name="adj2" fmla="val 59912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685" name="Text Box 5"/>
            <p:cNvSpPr txBox="1">
              <a:spLocks noChangeArrowheads="1"/>
            </p:cNvSpPr>
            <p:nvPr/>
          </p:nvSpPr>
          <p:spPr bwMode="auto">
            <a:xfrm>
              <a:off x="5214942" y="3774048"/>
              <a:ext cx="922382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映射</a:t>
              </a:r>
            </a:p>
          </p:txBody>
        </p:sp>
        <p:sp>
          <p:nvSpPr>
            <p:cNvPr id="199705" name="Text Box 25"/>
            <p:cNvSpPr txBox="1">
              <a:spLocks noChangeArrowheads="1"/>
            </p:cNvSpPr>
            <p:nvPr/>
          </p:nvSpPr>
          <p:spPr bwMode="auto">
            <a:xfrm>
              <a:off x="284196" y="2882880"/>
              <a:ext cx="150019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逻辑结构</a:t>
              </a:r>
            </a:p>
          </p:txBody>
        </p:sp>
        <p:sp>
          <p:nvSpPr>
            <p:cNvPr id="199706" name="Text Box 26"/>
            <p:cNvSpPr txBox="1">
              <a:spLocks noChangeArrowheads="1"/>
            </p:cNvSpPr>
            <p:nvPr/>
          </p:nvSpPr>
          <p:spPr bwMode="auto">
            <a:xfrm>
              <a:off x="284196" y="4973650"/>
              <a:ext cx="1573160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存储结构</a:t>
              </a:r>
            </a:p>
          </p:txBody>
        </p:sp>
        <p:sp>
          <p:nvSpPr>
            <p:cNvPr id="199707" name="AutoShape 27"/>
            <p:cNvSpPr>
              <a:spLocks noChangeArrowheads="1"/>
            </p:cNvSpPr>
            <p:nvPr/>
          </p:nvSpPr>
          <p:spPr bwMode="auto">
            <a:xfrm>
              <a:off x="785786" y="3629017"/>
              <a:ext cx="215900" cy="935037"/>
            </a:xfrm>
            <a:prstGeom prst="downArrow">
              <a:avLst>
                <a:gd name="adj1" fmla="val 50000"/>
                <a:gd name="adj2" fmla="val 108272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686" name="Rectangle 6"/>
            <p:cNvSpPr>
              <a:spLocks noChangeArrowheads="1"/>
            </p:cNvSpPr>
            <p:nvPr/>
          </p:nvSpPr>
          <p:spPr bwMode="auto">
            <a:xfrm>
              <a:off x="1846294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04" name="Text Box 24"/>
            <p:cNvSpPr txBox="1">
              <a:spLocks noChangeArrowheads="1"/>
            </p:cNvSpPr>
            <p:nvPr/>
          </p:nvSpPr>
          <p:spPr bwMode="auto">
            <a:xfrm>
              <a:off x="3641189" y="5943136"/>
              <a:ext cx="2761174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一个</a:t>
              </a: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链栈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的示意图</a:t>
              </a:r>
            </a:p>
          </p:txBody>
        </p:sp>
        <p:sp>
          <p:nvSpPr>
            <p:cNvPr id="199708" name="Rectangle 28"/>
            <p:cNvSpPr>
              <a:spLocks noChangeArrowheads="1"/>
            </p:cNvSpPr>
            <p:nvPr/>
          </p:nvSpPr>
          <p:spPr bwMode="auto">
            <a:xfrm>
              <a:off x="2376519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09" name="Rectangle 29"/>
            <p:cNvSpPr>
              <a:spLocks noChangeArrowheads="1"/>
            </p:cNvSpPr>
            <p:nvPr/>
          </p:nvSpPr>
          <p:spPr bwMode="auto">
            <a:xfrm>
              <a:off x="3346482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sz="2000" baseline="-25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en-US" altLang="zh-CN" sz="20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0" name="Rectangle 30"/>
            <p:cNvSpPr>
              <a:spLocks noChangeArrowheads="1"/>
            </p:cNvSpPr>
            <p:nvPr/>
          </p:nvSpPr>
          <p:spPr bwMode="auto">
            <a:xfrm>
              <a:off x="3851307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1" name="Line 31"/>
            <p:cNvSpPr>
              <a:spLocks noChangeShapeType="1"/>
            </p:cNvSpPr>
            <p:nvPr/>
          </p:nvSpPr>
          <p:spPr bwMode="auto">
            <a:xfrm>
              <a:off x="2590832" y="5167304"/>
              <a:ext cx="7921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2" name="Rectangle 32"/>
            <p:cNvSpPr>
              <a:spLocks noChangeArrowheads="1"/>
            </p:cNvSpPr>
            <p:nvPr/>
          </p:nvSpPr>
          <p:spPr bwMode="auto">
            <a:xfrm>
              <a:off x="4859369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199713" name="Rectangle 33"/>
            <p:cNvSpPr>
              <a:spLocks noChangeArrowheads="1"/>
            </p:cNvSpPr>
            <p:nvPr/>
          </p:nvSpPr>
          <p:spPr bwMode="auto">
            <a:xfrm>
              <a:off x="5364194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8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4" name="Line 34"/>
            <p:cNvSpPr>
              <a:spLocks noChangeShapeType="1"/>
            </p:cNvSpPr>
            <p:nvPr/>
          </p:nvSpPr>
          <p:spPr bwMode="auto">
            <a:xfrm>
              <a:off x="4103719" y="5167304"/>
              <a:ext cx="7921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5" name="Rectangle 35"/>
            <p:cNvSpPr>
              <a:spLocks noChangeArrowheads="1"/>
            </p:cNvSpPr>
            <p:nvPr/>
          </p:nvSpPr>
          <p:spPr bwMode="auto">
            <a:xfrm>
              <a:off x="7715248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</a:p>
          </p:txBody>
        </p:sp>
        <p:sp>
          <p:nvSpPr>
            <p:cNvPr id="199716" name="Rectangle 36"/>
            <p:cNvSpPr>
              <a:spLocks noChangeArrowheads="1"/>
            </p:cNvSpPr>
            <p:nvPr/>
          </p:nvSpPr>
          <p:spPr bwMode="auto">
            <a:xfrm>
              <a:off x="8220073" y="4951404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∧</a:t>
              </a:r>
            </a:p>
          </p:txBody>
        </p:sp>
        <p:sp>
          <p:nvSpPr>
            <p:cNvPr id="199717" name="Line 37"/>
            <p:cNvSpPr>
              <a:spLocks noChangeShapeType="1"/>
            </p:cNvSpPr>
            <p:nvPr/>
          </p:nvSpPr>
          <p:spPr bwMode="auto">
            <a:xfrm>
              <a:off x="6929454" y="5167304"/>
              <a:ext cx="7921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8" name="Line 38"/>
            <p:cNvSpPr>
              <a:spLocks noChangeShapeType="1"/>
            </p:cNvSpPr>
            <p:nvPr/>
          </p:nvSpPr>
          <p:spPr bwMode="auto">
            <a:xfrm>
              <a:off x="5615019" y="5167304"/>
              <a:ext cx="7921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19" name="Text Box 39"/>
            <p:cNvSpPr txBox="1">
              <a:spLocks noChangeArrowheads="1"/>
            </p:cNvSpPr>
            <p:nvPr/>
          </p:nvSpPr>
          <p:spPr bwMode="auto">
            <a:xfrm>
              <a:off x="6417772" y="4845620"/>
              <a:ext cx="502158" cy="43704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199720" name="Arc 40"/>
            <p:cNvSpPr>
              <a:spLocks/>
            </p:cNvSpPr>
            <p:nvPr/>
          </p:nvSpPr>
          <p:spPr bwMode="auto">
            <a:xfrm>
              <a:off x="1943132" y="4591042"/>
              <a:ext cx="360362" cy="3603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E3B37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99721" name="Text Box 41"/>
            <p:cNvSpPr txBox="1">
              <a:spLocks noChangeArrowheads="1"/>
            </p:cNvSpPr>
            <p:nvPr/>
          </p:nvSpPr>
          <p:spPr bwMode="auto">
            <a:xfrm>
              <a:off x="1571604" y="4303704"/>
              <a:ext cx="431800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</a:p>
          </p:txBody>
        </p:sp>
        <p:sp>
          <p:nvSpPr>
            <p:cNvPr id="199722" name="Text Box 42"/>
            <p:cNvSpPr txBox="1">
              <a:spLocks noChangeArrowheads="1"/>
            </p:cNvSpPr>
            <p:nvPr/>
          </p:nvSpPr>
          <p:spPr bwMode="auto">
            <a:xfrm>
              <a:off x="3321105" y="4408417"/>
              <a:ext cx="1008062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栈顶</a:t>
              </a:r>
            </a:p>
          </p:txBody>
        </p:sp>
        <p:sp>
          <p:nvSpPr>
            <p:cNvPr id="199723" name="Text Box 43"/>
            <p:cNvSpPr txBox="1">
              <a:spLocks noChangeArrowheads="1"/>
            </p:cNvSpPr>
            <p:nvPr/>
          </p:nvSpPr>
          <p:spPr bwMode="auto">
            <a:xfrm>
              <a:off x="7715312" y="4408417"/>
              <a:ext cx="1008062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栈底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035353" y="4308461"/>
              <a:ext cx="1571636" cy="1357322"/>
            </a:xfrm>
            <a:prstGeom prst="roundRect">
              <a:avLst/>
            </a:prstGeom>
            <a:ln w="28575">
              <a:solidFill>
                <a:srgbClr val="F3980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641207" y="1701513"/>
            <a:ext cx="859671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采用链表存储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的栈称为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，这里采用带头结点的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实现。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38659D-6856-4830-AE08-BCDCE9E49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9570D0A8-FFF7-4CFD-A582-855622E42F4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6" name="图片 35" descr="乐高玩具&#10;&#10;低可信度描述已自动生成">
            <a:extLst>
              <a:ext uri="{FF2B5EF4-FFF2-40B4-BE49-F238E27FC236}">
                <a16:creationId xmlns:a16="http://schemas.microsoft.com/office/drawing/2014/main" id="{02F7E8A2-EA8F-415A-863D-D0D93EF33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2754338" y="5027678"/>
            <a:ext cx="3168650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zh-CN" altLang="zh-CN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814592" y="3737648"/>
            <a:ext cx="278574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链栈的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要素：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2277009" y="4409192"/>
            <a:ext cx="7489451" cy="1953969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栈空条件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s-&gt;next=NULL</a:t>
            </a:r>
          </a:p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栈满条件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：不考虑</a:t>
            </a:r>
          </a:p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：将存放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的结点插入到头结点之后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退栈操作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取出头结点之后结点的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元素并删除之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328912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2871837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6" name="Rectangle 29"/>
          <p:cNvSpPr>
            <a:spLocks noChangeArrowheads="1"/>
          </p:cNvSpPr>
          <p:nvPr/>
        </p:nvSpPr>
        <p:spPr bwMode="auto">
          <a:xfrm>
            <a:off x="3841800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en-US" altLang="zh-CN" sz="2000" baseline="-25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4346625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3086150" y="2657506"/>
            <a:ext cx="792162" cy="0"/>
          </a:xfrm>
          <a:prstGeom prst="line">
            <a:avLst/>
          </a:prstGeom>
          <a:ln w="19050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5354687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5859512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800" baseline="-25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4599037" y="2657506"/>
            <a:ext cx="792162" cy="0"/>
          </a:xfrm>
          <a:prstGeom prst="line">
            <a:avLst/>
          </a:prstGeom>
          <a:ln w="19050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8251860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8756685" y="2441606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∧</a:t>
            </a:r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>
            <a:off x="7496210" y="2657506"/>
            <a:ext cx="792162" cy="0"/>
          </a:xfrm>
          <a:prstGeom prst="line">
            <a:avLst/>
          </a:prstGeom>
          <a:ln w="19050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>
            <a:off x="6110337" y="2657506"/>
            <a:ext cx="792162" cy="0"/>
          </a:xfrm>
          <a:prstGeom prst="line">
            <a:avLst/>
          </a:prstGeom>
          <a:ln w="19050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6932663" y="2416206"/>
            <a:ext cx="492110" cy="43704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</a:p>
        </p:txBody>
      </p:sp>
      <p:sp>
        <p:nvSpPr>
          <p:cNvPr id="37" name="Arc 40"/>
          <p:cNvSpPr>
            <a:spLocks/>
          </p:cNvSpPr>
          <p:nvPr/>
        </p:nvSpPr>
        <p:spPr bwMode="auto">
          <a:xfrm>
            <a:off x="2438450" y="2081245"/>
            <a:ext cx="360362" cy="3603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CE3B37"/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2116138" y="1793906"/>
            <a:ext cx="43180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3816423" y="1898619"/>
            <a:ext cx="10080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栈顶</a:t>
            </a: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51924" y="1898619"/>
            <a:ext cx="10080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栈底</a:t>
            </a:r>
          </a:p>
        </p:txBody>
      </p:sp>
      <p:sp>
        <p:nvSpPr>
          <p:cNvPr id="4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23E38D-128F-4641-AE8F-8595DF5E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F3E33A4F-630B-4032-BA82-CD644D546F9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45" name="图片 44" descr="乐高玩具&#10;&#10;低可信度描述已自动生成">
            <a:extLst>
              <a:ext uri="{FF2B5EF4-FFF2-40B4-BE49-F238E27FC236}">
                <a16:creationId xmlns:a16="http://schemas.microsoft.com/office/drawing/2014/main" id="{B1588024-6D76-495D-A4B9-1CFB1BC2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703512" y="1866774"/>
            <a:ext cx="646558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链栈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中数据结点的类型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LinkStNode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声明如下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  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081329" y="2863074"/>
            <a:ext cx="6029342" cy="22510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180000" rIns="144000" bIns="18000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typedef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linknode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{   ElemType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data;	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数据域</a:t>
            </a:r>
          </a:p>
          <a:p>
            <a:pPr algn="l">
              <a:lnSpc>
                <a:spcPct val="140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struct 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linknode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*next;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	</a:t>
            </a:r>
            <a:r>
              <a:rPr lang="en-US" altLang="zh-CN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指针域</a:t>
            </a:r>
          </a:p>
          <a:p>
            <a:pPr algn="l"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}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LinkStNode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C7A4FEC-49A4-4654-A087-E4B64D41B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FDE7D0-AFCB-4114-BACA-45BBAC70403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34A4D155-A9CD-4860-9766-3EB854D82D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8" y="3874740"/>
            <a:ext cx="2852936" cy="2852936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BDEAB915-AF9F-416B-B8AE-A6325B2CCE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7660">
            <a:off x="10091448" y="2844621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343472" y="1473957"/>
            <a:ext cx="9937104" cy="18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在链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栈中，栈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的基本运算算法如下。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）初始化栈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initStack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(&amp;s)</a:t>
            </a:r>
          </a:p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建立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一个空栈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。实际上是创建链栈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的头结点，并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将其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next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域置为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2783681" y="3378179"/>
            <a:ext cx="6624637" cy="20121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4000" tIns="144000" bIns="144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void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InitStack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(LinkStNode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*&amp;s)</a:t>
            </a:r>
          </a:p>
          <a:p>
            <a:pPr algn="l"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{  s=(LinkStNode *)malloc(sizeof(LinkStNode)); </a:t>
            </a:r>
          </a:p>
          <a:p>
            <a:pPr algn="l">
              <a:lnSpc>
                <a:spcPct val="1200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s-&gt;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next=NULL;</a:t>
            </a: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}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4871864" y="5597076"/>
            <a:ext cx="1643074" cy="1215727"/>
            <a:chOff x="2571736" y="4356413"/>
            <a:chExt cx="1643074" cy="1215727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132135" y="514034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3675060" y="514034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Arc 40"/>
            <p:cNvSpPr>
              <a:spLocks/>
            </p:cNvSpPr>
            <p:nvPr/>
          </p:nvSpPr>
          <p:spPr bwMode="auto">
            <a:xfrm>
              <a:off x="3003536" y="4779978"/>
              <a:ext cx="360362" cy="3603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E3B37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2571736" y="4492640"/>
              <a:ext cx="431800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25" name="下箭头 24"/>
            <p:cNvSpPr/>
            <p:nvPr/>
          </p:nvSpPr>
          <p:spPr>
            <a:xfrm>
              <a:off x="3656795" y="4356413"/>
              <a:ext cx="357190" cy="571504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tailEnd type="triangle" w="med" len="lg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34CB5E-EA98-48B2-97B3-A89B97BCE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A37D8271-F7BD-4D43-80C2-0CF2C27BA1B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9947A773-495F-46E0-98CB-D62132AB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8153">
            <a:off x="9922911" y="5292307"/>
            <a:ext cx="4151801" cy="2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389448" y="2364067"/>
            <a:ext cx="7786742" cy="928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3980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541507" y="1388187"/>
            <a:ext cx="5142417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）销毁栈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DestroyStack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(&amp;s)</a:t>
            </a:r>
          </a:p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释放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占用的全部存储空间。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148498" y="3587558"/>
            <a:ext cx="5895004" cy="31548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DestroyStack</a:t>
            </a:r>
            <a:r>
              <a:rPr lang="en-US" altLang="zh-CN"/>
              <a:t>(LinkStNode </a:t>
            </a:r>
            <a:r>
              <a:rPr lang="en-US" altLang="zh-CN" dirty="0"/>
              <a:t>*&amp;s)</a:t>
            </a:r>
          </a:p>
          <a:p>
            <a:pPr>
              <a:lnSpc>
                <a:spcPct val="70000"/>
              </a:lnSpc>
            </a:pPr>
            <a:r>
              <a:rPr lang="en-US" altLang="zh-CN"/>
              <a:t>{</a:t>
            </a:r>
            <a:r>
              <a:rPr lang="zh-CN" altLang="en-US"/>
              <a:t>　 </a:t>
            </a:r>
            <a:r>
              <a:rPr lang="en-US" altLang="zh-CN"/>
              <a:t>LinkStNode *p=s</a:t>
            </a:r>
            <a:r>
              <a:rPr lang="zh-CN" altLang="en-US"/>
              <a:t>，</a:t>
            </a:r>
            <a:r>
              <a:rPr lang="en-US" altLang="zh-CN"/>
              <a:t>*</a:t>
            </a:r>
            <a:r>
              <a:rPr lang="en-US" altLang="zh-CN" dirty="0"/>
              <a:t>q=s-&gt;next;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while </a:t>
            </a:r>
            <a:r>
              <a:rPr lang="en-US" altLang="zh-CN" dirty="0"/>
              <a:t>(q!=NULL)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{</a:t>
            </a:r>
            <a:r>
              <a:rPr lang="en-US" altLang="zh-CN" dirty="0"/>
              <a:t>	free(p);</a:t>
            </a:r>
          </a:p>
          <a:p>
            <a:pPr>
              <a:lnSpc>
                <a:spcPct val="70000"/>
              </a:lnSpc>
            </a:pPr>
            <a:r>
              <a:rPr lang="en-US" altLang="zh-CN" dirty="0"/>
              <a:t>	p=q;</a:t>
            </a:r>
          </a:p>
          <a:p>
            <a:pPr>
              <a:lnSpc>
                <a:spcPct val="70000"/>
              </a:lnSpc>
            </a:pPr>
            <a:r>
              <a:rPr lang="en-US" altLang="zh-CN" dirty="0"/>
              <a:t>	q=p-&gt;next;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}</a:t>
            </a:r>
            <a:endParaRPr lang="en-US" altLang="zh-CN" dirty="0"/>
          </a:p>
          <a:p>
            <a:pPr>
              <a:lnSpc>
                <a:spcPct val="70000"/>
              </a:lnSpc>
            </a:pPr>
            <a:r>
              <a:rPr lang="en-US" altLang="zh-CN"/>
              <a:t>    </a:t>
            </a:r>
            <a:r>
              <a:rPr lang="en-US" altLang="zh-CN" dirty="0"/>
              <a:t>free</a:t>
            </a:r>
            <a:r>
              <a:rPr lang="en-US" altLang="zh-CN"/>
              <a:t>(p</a:t>
            </a:r>
            <a:r>
              <a:rPr lang="en-US" altLang="zh-CN" dirty="0"/>
              <a:t>);</a:t>
            </a:r>
            <a:r>
              <a:rPr lang="en-US" altLang="zh-CN"/>
              <a:t>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此时</a:t>
            </a:r>
            <a:r>
              <a:rPr lang="en-US" altLang="zh-CN" dirty="0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指向尾结点，释放</a:t>
            </a:r>
            <a:r>
              <a:rPr lang="zh-CN" altLang="en-US" dirty="0">
                <a:solidFill>
                  <a:srgbClr val="002060"/>
                </a:solidFill>
              </a:rPr>
              <a:t>其空间</a:t>
            </a:r>
          </a:p>
          <a:p>
            <a:pPr>
              <a:lnSpc>
                <a:spcPct val="7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3574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3156499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4126462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4631287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3370812" y="2810140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5639349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6144174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Line 34"/>
          <p:cNvSpPr>
            <a:spLocks noChangeShapeType="1"/>
          </p:cNvSpPr>
          <p:nvPr/>
        </p:nvSpPr>
        <p:spPr bwMode="auto">
          <a:xfrm>
            <a:off x="4883699" y="2810140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35"/>
          <p:cNvSpPr>
            <a:spLocks noChangeArrowheads="1"/>
          </p:cNvSpPr>
          <p:nvPr/>
        </p:nvSpPr>
        <p:spPr bwMode="auto">
          <a:xfrm>
            <a:off x="8807999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9312824" y="259424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>
            <a:off x="8052349" y="2810140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Line 38"/>
          <p:cNvSpPr>
            <a:spLocks noChangeShapeType="1"/>
          </p:cNvSpPr>
          <p:nvPr/>
        </p:nvSpPr>
        <p:spPr bwMode="auto">
          <a:xfrm>
            <a:off x="6394999" y="2810140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7217325" y="2568841"/>
            <a:ext cx="865187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22" name="左弧形箭头 21"/>
          <p:cNvSpPr/>
          <p:nvPr/>
        </p:nvSpPr>
        <p:spPr>
          <a:xfrm>
            <a:off x="1994394" y="2168784"/>
            <a:ext cx="357190" cy="862876"/>
          </a:xfrm>
          <a:prstGeom prst="curvedRightArrow">
            <a:avLst/>
          </a:prstGeom>
          <a:gradFill>
            <a:gsLst>
              <a:gs pos="0">
                <a:srgbClr val="F39801"/>
              </a:gs>
              <a:gs pos="100000">
                <a:srgbClr val="FA772E"/>
              </a:gs>
            </a:gsLst>
          </a:gradFill>
          <a:ln>
            <a:noFill/>
            <a:tailEnd type="triangle" w="med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07732A-66B2-403A-B493-7876BDD36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0F93FE46-63B2-41E0-A5E8-912DDE4CCD1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7" name="图片 26" descr="乐高玩具&#10;&#10;低可信度描述已自动生成">
            <a:extLst>
              <a:ext uri="{FF2B5EF4-FFF2-40B4-BE49-F238E27FC236}">
                <a16:creationId xmlns:a16="http://schemas.microsoft.com/office/drawing/2014/main" id="{E3E90E07-23AB-4D99-9DA3-DF75838A4D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8153">
            <a:off x="9922911" y="5292307"/>
            <a:ext cx="4151801" cy="2797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3612357" y="3159149"/>
            <a:ext cx="4967287" cy="1669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 sz="2000"/>
              <a:t>bool</a:t>
            </a:r>
            <a:r>
              <a:rPr lang="en-US" altLang="zh-CN" sz="2000">
                <a:solidFill>
                  <a:srgbClr val="CE3B37"/>
                </a:solidFill>
              </a:rPr>
              <a:t> StackEmpty</a:t>
            </a:r>
            <a:r>
              <a:rPr lang="en-US" altLang="zh-CN" sz="2000"/>
              <a:t>(LinkStNode </a:t>
            </a:r>
            <a:r>
              <a:rPr lang="en-US" altLang="zh-CN" sz="2000" dirty="0"/>
              <a:t>*s)</a:t>
            </a:r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/>
              <a:t>    return(s-</a:t>
            </a:r>
            <a:r>
              <a:rPr lang="en-US" altLang="zh-CN" sz="2000" dirty="0"/>
              <a:t>&gt;next==NULL);</a:t>
            </a:r>
          </a:p>
          <a:p>
            <a:r>
              <a:rPr lang="en-US" altLang="zh-CN" sz="2000" dirty="0"/>
              <a:t>}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5027712" y="4957712"/>
            <a:ext cx="1962972" cy="1618779"/>
            <a:chOff x="1928794" y="4227507"/>
            <a:chExt cx="1962972" cy="1618779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465370" y="4875207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3008295" y="4875207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∧</a:t>
              </a:r>
              <a:endParaRPr lang="zh-CN" altLang="zh-CN" sz="1800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0" name="Arc 40"/>
            <p:cNvSpPr>
              <a:spLocks/>
            </p:cNvSpPr>
            <p:nvPr/>
          </p:nvSpPr>
          <p:spPr bwMode="auto">
            <a:xfrm>
              <a:off x="2360594" y="4514845"/>
              <a:ext cx="360362" cy="36036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E3B37"/>
              </a:solidFill>
              <a:round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1928794" y="4227507"/>
              <a:ext cx="431800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672" y="5458488"/>
              <a:ext cx="193409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空栈的情况</a:t>
              </a:r>
            </a:p>
          </p:txBody>
        </p:sp>
      </p:grpSp>
      <p:sp>
        <p:nvSpPr>
          <p:cNvPr id="14" name="Text Box 2">
            <a:extLst>
              <a:ext uri="{FF2B5EF4-FFF2-40B4-BE49-F238E27FC236}">
                <a16:creationId xmlns:a16="http://schemas.microsoft.com/office/drawing/2014/main" id="{06DAC992-A8BC-4522-9D20-58AA4AC8F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370" y="1474426"/>
            <a:ext cx="9276604" cy="129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）判断栈是否为空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StackEmpty(s)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为空的条件是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s-&gt;next==NULL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，即单链表中没有数据结点。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1092F62-0F8F-460D-A947-BD5D3FF6C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381084A-C992-4F97-A351-37A0DA3AD64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DA01319A-73FF-453A-B44C-AE87E386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570159" y="2256970"/>
            <a:ext cx="7031059" cy="2676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Push</a:t>
            </a:r>
            <a:r>
              <a:rPr lang="en-US" altLang="zh-CN"/>
              <a:t>(LinkStNode *&amp;s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e)</a:t>
            </a:r>
          </a:p>
          <a:p>
            <a:r>
              <a:rPr lang="en-US" altLang="zh-CN"/>
              <a:t>{  LinkStNode </a:t>
            </a:r>
            <a:r>
              <a:rPr lang="en-US" altLang="zh-CN" dirty="0"/>
              <a:t>*p;</a:t>
            </a:r>
          </a:p>
          <a:p>
            <a:r>
              <a:rPr lang="en-US" altLang="zh-CN"/>
              <a:t>   p=(LinkStNode *)malloc(sizeof(LinkStNode));</a:t>
            </a:r>
            <a:endParaRPr lang="en-US" altLang="zh-CN" dirty="0"/>
          </a:p>
          <a:p>
            <a:r>
              <a:rPr lang="en-US" altLang="zh-CN"/>
              <a:t>   p-</a:t>
            </a:r>
            <a:r>
              <a:rPr lang="en-US" altLang="zh-CN" dirty="0"/>
              <a:t>&gt;data=e;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新建元素</a:t>
            </a:r>
            <a:r>
              <a:rPr lang="en-US" altLang="zh-CN" dirty="0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对应的结点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/>
              <a:t>   p-</a:t>
            </a:r>
            <a:r>
              <a:rPr lang="en-US" altLang="zh-CN" dirty="0"/>
              <a:t>&gt;next=s-&gt;next;</a:t>
            </a:r>
            <a:r>
              <a:rPr lang="en-US" altLang="zh-CN"/>
              <a:t>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插入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结点作为开始结点</a:t>
            </a:r>
            <a:endParaRPr lang="zh-CN" altLang="en-US" dirty="0">
              <a:solidFill>
                <a:srgbClr val="002060"/>
              </a:solidFill>
            </a:endParaRPr>
          </a:p>
          <a:p>
            <a:r>
              <a:rPr lang="zh-CN" altLang="en-US"/>
              <a:t>   </a:t>
            </a:r>
            <a:r>
              <a:rPr lang="en-US" altLang="zh-CN"/>
              <a:t>s-</a:t>
            </a:r>
            <a:r>
              <a:rPr lang="en-US" altLang="zh-CN" dirty="0"/>
              <a:t>&gt;next=p;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3143672" y="3016939"/>
            <a:ext cx="6011896" cy="3827763"/>
            <a:chOff x="1142976" y="2143686"/>
            <a:chExt cx="6011896" cy="3827763"/>
          </a:xfrm>
        </p:grpSpPr>
        <p:sp>
          <p:nvSpPr>
            <p:cNvPr id="26628" name="Rectangle 4"/>
            <p:cNvSpPr>
              <a:spLocks noChangeArrowheads="1"/>
            </p:cNvSpPr>
            <p:nvPr/>
          </p:nvSpPr>
          <p:spPr bwMode="auto">
            <a:xfrm>
              <a:off x="2193925" y="42926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>
              <a:off x="2698750" y="4292600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0" name="Line 6"/>
            <p:cNvSpPr>
              <a:spLocks noChangeShapeType="1"/>
            </p:cNvSpPr>
            <p:nvPr/>
          </p:nvSpPr>
          <p:spPr bwMode="auto">
            <a:xfrm>
              <a:off x="1833563" y="4479925"/>
              <a:ext cx="3603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1" name="Text Box 7"/>
            <p:cNvSpPr txBox="1">
              <a:spLocks noChangeArrowheads="1"/>
            </p:cNvSpPr>
            <p:nvPr/>
          </p:nvSpPr>
          <p:spPr bwMode="auto">
            <a:xfrm>
              <a:off x="1541463" y="4244975"/>
              <a:ext cx="358775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26632" name="Rectangle 8"/>
            <p:cNvSpPr>
              <a:spLocks noChangeArrowheads="1"/>
            </p:cNvSpPr>
            <p:nvPr/>
          </p:nvSpPr>
          <p:spPr bwMode="auto">
            <a:xfrm>
              <a:off x="3273425" y="42926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6633" name="Rectangle 9"/>
            <p:cNvSpPr>
              <a:spLocks noChangeArrowheads="1"/>
            </p:cNvSpPr>
            <p:nvPr/>
          </p:nvSpPr>
          <p:spPr bwMode="auto">
            <a:xfrm>
              <a:off x="3778250" y="4292600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4" name="Line 10"/>
            <p:cNvSpPr>
              <a:spLocks noChangeShapeType="1"/>
            </p:cNvSpPr>
            <p:nvPr/>
          </p:nvSpPr>
          <p:spPr bwMode="auto">
            <a:xfrm>
              <a:off x="2913063" y="4479925"/>
              <a:ext cx="3603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5" name="Rectangle 11"/>
            <p:cNvSpPr>
              <a:spLocks noChangeArrowheads="1"/>
            </p:cNvSpPr>
            <p:nvPr/>
          </p:nvSpPr>
          <p:spPr bwMode="auto">
            <a:xfrm>
              <a:off x="4354513" y="42926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6636" name="Rectangle 12"/>
            <p:cNvSpPr>
              <a:spLocks noChangeArrowheads="1"/>
            </p:cNvSpPr>
            <p:nvPr/>
          </p:nvSpPr>
          <p:spPr bwMode="auto">
            <a:xfrm>
              <a:off x="4859338" y="4292600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7" name="Line 13"/>
            <p:cNvSpPr>
              <a:spLocks noChangeShapeType="1"/>
            </p:cNvSpPr>
            <p:nvPr/>
          </p:nvSpPr>
          <p:spPr bwMode="auto">
            <a:xfrm>
              <a:off x="3994150" y="4479925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38" name="Rectangle 14"/>
            <p:cNvSpPr>
              <a:spLocks noChangeArrowheads="1"/>
            </p:cNvSpPr>
            <p:nvPr/>
          </p:nvSpPr>
          <p:spPr bwMode="auto">
            <a:xfrm>
              <a:off x="6289685" y="42926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26639" name="Rectangle 15"/>
            <p:cNvSpPr>
              <a:spLocks noChangeArrowheads="1"/>
            </p:cNvSpPr>
            <p:nvPr/>
          </p:nvSpPr>
          <p:spPr bwMode="auto">
            <a:xfrm>
              <a:off x="6794510" y="4292600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0" name="Line 16"/>
            <p:cNvSpPr>
              <a:spLocks noChangeShapeType="1"/>
            </p:cNvSpPr>
            <p:nvPr/>
          </p:nvSpPr>
          <p:spPr bwMode="auto">
            <a:xfrm>
              <a:off x="5929322" y="4479925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1" name="Line 17"/>
            <p:cNvSpPr>
              <a:spLocks noChangeShapeType="1"/>
            </p:cNvSpPr>
            <p:nvPr/>
          </p:nvSpPr>
          <p:spPr bwMode="auto">
            <a:xfrm>
              <a:off x="5073650" y="4495800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2" name="Text Box 18"/>
            <p:cNvSpPr txBox="1">
              <a:spLocks noChangeArrowheads="1"/>
            </p:cNvSpPr>
            <p:nvPr/>
          </p:nvSpPr>
          <p:spPr bwMode="auto">
            <a:xfrm>
              <a:off x="5429256" y="4173538"/>
              <a:ext cx="504825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26643" name="Line 19"/>
            <p:cNvSpPr>
              <a:spLocks noChangeShapeType="1"/>
            </p:cNvSpPr>
            <p:nvPr/>
          </p:nvSpPr>
          <p:spPr bwMode="auto">
            <a:xfrm flipV="1">
              <a:off x="3129756" y="5436389"/>
              <a:ext cx="0" cy="287338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4" name="Text Box 20"/>
            <p:cNvSpPr txBox="1">
              <a:spLocks noChangeArrowheads="1"/>
            </p:cNvSpPr>
            <p:nvPr/>
          </p:nvSpPr>
          <p:spPr bwMode="auto">
            <a:xfrm>
              <a:off x="2913856" y="5652289"/>
              <a:ext cx="647700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6647" name="Rectangle 23"/>
            <p:cNvSpPr>
              <a:spLocks noChangeArrowheads="1"/>
            </p:cNvSpPr>
            <p:nvPr/>
          </p:nvSpPr>
          <p:spPr bwMode="auto">
            <a:xfrm>
              <a:off x="2840831" y="5076027"/>
              <a:ext cx="504825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  <a:endParaRPr lang="en-US" altLang="zh-CN" sz="1800" i="1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8" name="Rectangle 24"/>
            <p:cNvSpPr>
              <a:spLocks noChangeArrowheads="1"/>
            </p:cNvSpPr>
            <p:nvPr/>
          </p:nvSpPr>
          <p:spPr bwMode="auto">
            <a:xfrm>
              <a:off x="3345656" y="5076027"/>
              <a:ext cx="3603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49" name="Oval 25"/>
            <p:cNvSpPr>
              <a:spLocks noChangeArrowheads="1"/>
            </p:cNvSpPr>
            <p:nvPr/>
          </p:nvSpPr>
          <p:spPr bwMode="auto">
            <a:xfrm>
              <a:off x="2511426" y="4932011"/>
              <a:ext cx="1439862" cy="103943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cap="rnd" algn="ctr">
              <a:solidFill>
                <a:srgbClr val="008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650" name="Line 26"/>
            <p:cNvSpPr>
              <a:spLocks noChangeShapeType="1"/>
            </p:cNvSpPr>
            <p:nvPr/>
          </p:nvSpPr>
          <p:spPr bwMode="auto">
            <a:xfrm flipV="1">
              <a:off x="3152775" y="4652962"/>
              <a:ext cx="0" cy="299035"/>
            </a:xfrm>
            <a:prstGeom prst="line">
              <a:avLst/>
            </a:prstGeom>
            <a:noFill/>
            <a:ln w="38100">
              <a:solidFill>
                <a:srgbClr val="FA772E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42976" y="2143686"/>
              <a:ext cx="5643602" cy="1428760"/>
            </a:xfrm>
            <a:prstGeom prst="rect">
              <a:avLst/>
            </a:prstGeom>
            <a:ln w="28575">
              <a:solidFill>
                <a:srgbClr val="CE3B37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 rot="5400000">
              <a:off x="1893075" y="3893917"/>
              <a:ext cx="642942" cy="1588"/>
            </a:xfrm>
            <a:prstGeom prst="straightConnector1">
              <a:avLst/>
            </a:prstGeom>
            <a:ln w="28575">
              <a:solidFill>
                <a:srgbClr val="CE3B37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A6CF4C09-2778-4473-BFC4-0F36493DA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152" y="1337044"/>
            <a:ext cx="8458199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）进栈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Push(&amp;s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将新数据结点插入到头结点之后。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4D5E15-BB76-4E54-9290-8CC7CBBC0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2C205C19-32B9-40A2-A10C-91384CE1C35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4" name="图片 33" descr="乐高玩具&#10;&#10;低可信度描述已自动生成">
            <a:extLst>
              <a:ext uri="{FF2B5EF4-FFF2-40B4-BE49-F238E27FC236}">
                <a16:creationId xmlns:a16="http://schemas.microsoft.com/office/drawing/2014/main" id="{E04B0039-FEA8-40B9-9CE3-6683A757B7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1770203" y="2344515"/>
            <a:ext cx="6539335" cy="364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允许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进行插入、删除操作的一端称为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顶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的另一端称为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栈底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marL="457200" indent="-457200" algn="just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当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栈中没有数据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元素时，称为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空栈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marL="457200" indent="-457200" algn="just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的插入操作通常称为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或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入栈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just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的删除操作通常称为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退栈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或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832304" y="2232748"/>
            <a:ext cx="2154242" cy="3568268"/>
            <a:chOff x="3275014" y="3300434"/>
            <a:chExt cx="2154242" cy="3568268"/>
          </a:xfrm>
        </p:grpSpPr>
        <p:sp>
          <p:nvSpPr>
            <p:cNvPr id="201733" name="Rectangle 5"/>
            <p:cNvSpPr>
              <a:spLocks noChangeArrowheads="1"/>
            </p:cNvSpPr>
            <p:nvPr/>
          </p:nvSpPr>
          <p:spPr bwMode="auto">
            <a:xfrm>
              <a:off x="3886200" y="4519634"/>
              <a:ext cx="685800" cy="169544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1736" name="Text Box 8"/>
            <p:cNvSpPr txBox="1">
              <a:spLocks noChangeArrowheads="1"/>
            </p:cNvSpPr>
            <p:nvPr/>
          </p:nvSpPr>
          <p:spPr bwMode="auto">
            <a:xfrm>
              <a:off x="4716463" y="4414859"/>
              <a:ext cx="712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栈顶</a:t>
              </a:r>
            </a:p>
          </p:txBody>
        </p:sp>
        <p:sp>
          <p:nvSpPr>
            <p:cNvPr id="201737" name="Text Box 9"/>
            <p:cNvSpPr txBox="1">
              <a:spLocks noChangeArrowheads="1"/>
            </p:cNvSpPr>
            <p:nvPr/>
          </p:nvSpPr>
          <p:spPr bwMode="auto">
            <a:xfrm>
              <a:off x="4716463" y="5786454"/>
              <a:ext cx="712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栈底</a:t>
              </a:r>
            </a:p>
          </p:txBody>
        </p:sp>
        <p:sp>
          <p:nvSpPr>
            <p:cNvPr id="201740" name="Text Box 12"/>
            <p:cNvSpPr txBox="1">
              <a:spLocks noChangeArrowheads="1"/>
            </p:cNvSpPr>
            <p:nvPr/>
          </p:nvSpPr>
          <p:spPr bwMode="auto">
            <a:xfrm>
              <a:off x="3536148" y="6480904"/>
              <a:ext cx="1611073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栈示意图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275014" y="3300434"/>
              <a:ext cx="864096" cy="1223962"/>
              <a:chOff x="3275014" y="3300434"/>
              <a:chExt cx="864096" cy="1223962"/>
            </a:xfrm>
          </p:grpSpPr>
          <p:sp>
            <p:nvSpPr>
              <p:cNvPr id="201739" name="Text Box 11"/>
              <p:cNvSpPr txBox="1">
                <a:spLocks noChangeArrowheads="1"/>
              </p:cNvSpPr>
              <p:nvPr/>
            </p:nvSpPr>
            <p:spPr bwMode="auto">
              <a:xfrm>
                <a:off x="3275014" y="3300434"/>
                <a:ext cx="86409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8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进栈</a:t>
                </a: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3594100" y="3711596"/>
                <a:ext cx="444500" cy="812800"/>
              </a:xfrm>
              <a:custGeom>
                <a:avLst/>
                <a:gdLst>
                  <a:gd name="connsiteX0" fmla="*/ 0 w 444500"/>
                  <a:gd name="connsiteY0" fmla="*/ 0 h 812800"/>
                  <a:gd name="connsiteX1" fmla="*/ 266700 w 444500"/>
                  <a:gd name="connsiteY1" fmla="*/ 241300 h 812800"/>
                  <a:gd name="connsiteX2" fmla="*/ 444500 w 444500"/>
                  <a:gd name="connsiteY2" fmla="*/ 8128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" h="812800">
                    <a:moveTo>
                      <a:pt x="0" y="0"/>
                    </a:moveTo>
                    <a:cubicBezTo>
                      <a:pt x="96308" y="52916"/>
                      <a:pt x="192617" y="105833"/>
                      <a:pt x="266700" y="241300"/>
                    </a:cubicBezTo>
                    <a:cubicBezTo>
                      <a:pt x="340783" y="376767"/>
                      <a:pt x="392641" y="594783"/>
                      <a:pt x="444500" y="812800"/>
                    </a:cubicBezTo>
                  </a:path>
                </a:pathLst>
              </a:custGeom>
              <a:ln>
                <a:tailEnd type="arrow" w="med" len="lg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394200" y="3300434"/>
              <a:ext cx="892180" cy="1223962"/>
              <a:chOff x="4394200" y="3300434"/>
              <a:chExt cx="892180" cy="1223962"/>
            </a:xfrm>
          </p:grpSpPr>
          <p:sp>
            <p:nvSpPr>
              <p:cNvPr id="201738" name="Text Box 10"/>
              <p:cNvSpPr txBox="1">
                <a:spLocks noChangeArrowheads="1"/>
              </p:cNvSpPr>
              <p:nvPr/>
            </p:nvSpPr>
            <p:spPr bwMode="auto">
              <a:xfrm>
                <a:off x="4500562" y="3300434"/>
                <a:ext cx="78581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000" dirty="0">
                    <a:solidFill>
                      <a:srgbClr val="008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出栈</a:t>
                </a: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4394200" y="3695720"/>
                <a:ext cx="392114" cy="828676"/>
              </a:xfrm>
              <a:custGeom>
                <a:avLst/>
                <a:gdLst>
                  <a:gd name="connsiteX0" fmla="*/ 0 w 266700"/>
                  <a:gd name="connsiteY0" fmla="*/ 825500 h 825500"/>
                  <a:gd name="connsiteX1" fmla="*/ 63500 w 266700"/>
                  <a:gd name="connsiteY1" fmla="*/ 482600 h 825500"/>
                  <a:gd name="connsiteX2" fmla="*/ 266700 w 266700"/>
                  <a:gd name="connsiteY2" fmla="*/ 0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825500">
                    <a:moveTo>
                      <a:pt x="0" y="825500"/>
                    </a:moveTo>
                    <a:cubicBezTo>
                      <a:pt x="9525" y="722841"/>
                      <a:pt x="19050" y="620183"/>
                      <a:pt x="63500" y="482600"/>
                    </a:cubicBezTo>
                    <a:cubicBezTo>
                      <a:pt x="107950" y="345017"/>
                      <a:pt x="187325" y="172508"/>
                      <a:pt x="266700" y="0"/>
                    </a:cubicBezTo>
                  </a:path>
                </a:pathLst>
              </a:custGeom>
              <a:ln>
                <a:tailEnd type="arrow" w="med" len="lg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1572323" y="1600821"/>
            <a:ext cx="221457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栈的几个概念</a:t>
            </a:r>
            <a:endParaRPr lang="zh-CN" altLang="en-US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EB6640-A4F4-4810-AD8B-6F52F9A1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0930AB41-CA84-40C6-9DC6-B91AED423ED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2566988" y="2257942"/>
            <a:ext cx="7104084" cy="348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/>
              <a:t>bool</a:t>
            </a:r>
            <a:r>
              <a:rPr lang="en-US" altLang="zh-CN">
                <a:solidFill>
                  <a:srgbClr val="CE3B37"/>
                </a:solidFill>
              </a:rPr>
              <a:t> Pop</a:t>
            </a:r>
            <a:r>
              <a:rPr lang="en-US" altLang="zh-CN"/>
              <a:t>(LinkStNode *&amp;s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&amp;e)</a:t>
            </a:r>
          </a:p>
          <a:p>
            <a:pPr>
              <a:lnSpc>
                <a:spcPct val="70000"/>
              </a:lnSpc>
            </a:pPr>
            <a:r>
              <a:rPr lang="en-US" altLang="zh-CN"/>
              <a:t>{  LinkStNode </a:t>
            </a:r>
            <a:r>
              <a:rPr lang="en-US" altLang="zh-CN" dirty="0"/>
              <a:t>*p;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if (</a:t>
            </a:r>
            <a:r>
              <a:rPr lang="en-US" altLang="zh-CN" dirty="0">
                <a:solidFill>
                  <a:srgbClr val="FA772E"/>
                </a:solidFill>
              </a:rPr>
              <a:t>s-&gt;next</a:t>
            </a:r>
            <a:r>
              <a:rPr lang="en-US" altLang="zh-CN">
                <a:solidFill>
                  <a:srgbClr val="FA772E"/>
                </a:solidFill>
              </a:rPr>
              <a:t>==NULL</a:t>
            </a:r>
            <a:r>
              <a:rPr lang="en-US" altLang="zh-CN" dirty="0"/>
              <a:t>)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栈空的情况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return </a:t>
            </a:r>
            <a:r>
              <a:rPr lang="en-US" altLang="zh-CN" dirty="0"/>
              <a:t>false;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p=s-</a:t>
            </a:r>
            <a:r>
              <a:rPr lang="en-US" altLang="zh-CN" dirty="0"/>
              <a:t>&gt;next;	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//p</a:t>
            </a:r>
            <a:r>
              <a:rPr lang="zh-CN" altLang="en-US">
                <a:solidFill>
                  <a:srgbClr val="002060"/>
                </a:solidFill>
              </a:rPr>
              <a:t>指向开始结点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zh-CN" altLang="en-US"/>
              <a:t>   </a:t>
            </a:r>
            <a:r>
              <a:rPr lang="en-US" altLang="zh-CN"/>
              <a:t>e=p-</a:t>
            </a:r>
            <a:r>
              <a:rPr lang="en-US" altLang="zh-CN" dirty="0"/>
              <a:t>&gt;data;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s-&gt;</a:t>
            </a:r>
            <a:r>
              <a:rPr lang="en-US" altLang="zh-CN" dirty="0"/>
              <a:t>next=p-&gt;next;	</a:t>
            </a:r>
            <a:r>
              <a:rPr lang="en-US" altLang="zh-CN"/>
              <a:t>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删除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zh-CN" altLang="en-US"/>
              <a:t>   </a:t>
            </a:r>
            <a:r>
              <a:rPr lang="en-US" altLang="zh-CN"/>
              <a:t>free(p</a:t>
            </a:r>
            <a:r>
              <a:rPr lang="en-US" altLang="zh-CN" dirty="0"/>
              <a:t>);		</a:t>
            </a:r>
            <a:r>
              <a:rPr lang="en-US" altLang="zh-CN"/>
              <a:t>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释放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zh-CN" altLang="en-US"/>
              <a:t>   </a:t>
            </a:r>
            <a:r>
              <a:rPr lang="en-US" altLang="zh-CN"/>
              <a:t>return </a:t>
            </a:r>
            <a:r>
              <a:rPr lang="en-US" altLang="zh-CN" dirty="0"/>
              <a:t>true;</a:t>
            </a:r>
          </a:p>
          <a:p>
            <a:pPr>
              <a:lnSpc>
                <a:spcPct val="7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3071664" y="3573015"/>
            <a:ext cx="5940458" cy="3284714"/>
            <a:chOff x="1000100" y="2928933"/>
            <a:chExt cx="5940458" cy="3284714"/>
          </a:xfrm>
        </p:grpSpPr>
        <p:sp>
          <p:nvSpPr>
            <p:cNvPr id="67590" name="Rectangle 6"/>
            <p:cNvSpPr>
              <a:spLocks noChangeArrowheads="1"/>
            </p:cNvSpPr>
            <p:nvPr/>
          </p:nvSpPr>
          <p:spPr bwMode="auto">
            <a:xfrm>
              <a:off x="1978025" y="53721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>
              <a:off x="2482850" y="5372100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2" name="Line 8"/>
            <p:cNvSpPr>
              <a:spLocks noChangeShapeType="1"/>
            </p:cNvSpPr>
            <p:nvPr/>
          </p:nvSpPr>
          <p:spPr bwMode="auto">
            <a:xfrm>
              <a:off x="1617663" y="5559425"/>
              <a:ext cx="360362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3" name="Text Box 9"/>
            <p:cNvSpPr txBox="1">
              <a:spLocks noChangeArrowheads="1"/>
            </p:cNvSpPr>
            <p:nvPr/>
          </p:nvSpPr>
          <p:spPr bwMode="auto">
            <a:xfrm>
              <a:off x="1346180" y="5305425"/>
              <a:ext cx="358775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67594" name="Rectangle 10"/>
            <p:cNvSpPr>
              <a:spLocks noChangeArrowheads="1"/>
            </p:cNvSpPr>
            <p:nvPr/>
          </p:nvSpPr>
          <p:spPr bwMode="auto">
            <a:xfrm>
              <a:off x="3057525" y="53721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5" name="Rectangle 11"/>
            <p:cNvSpPr>
              <a:spLocks noChangeArrowheads="1"/>
            </p:cNvSpPr>
            <p:nvPr/>
          </p:nvSpPr>
          <p:spPr bwMode="auto">
            <a:xfrm>
              <a:off x="3562350" y="5372100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6" name="Line 12"/>
            <p:cNvSpPr>
              <a:spLocks noChangeShapeType="1"/>
            </p:cNvSpPr>
            <p:nvPr/>
          </p:nvSpPr>
          <p:spPr bwMode="auto">
            <a:xfrm>
              <a:off x="2697163" y="5559425"/>
              <a:ext cx="360362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7" name="Rectangle 13"/>
            <p:cNvSpPr>
              <a:spLocks noChangeArrowheads="1"/>
            </p:cNvSpPr>
            <p:nvPr/>
          </p:nvSpPr>
          <p:spPr bwMode="auto">
            <a:xfrm>
              <a:off x="4138613" y="53721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7598" name="Rectangle 14"/>
            <p:cNvSpPr>
              <a:spLocks noChangeArrowheads="1"/>
            </p:cNvSpPr>
            <p:nvPr/>
          </p:nvSpPr>
          <p:spPr bwMode="auto">
            <a:xfrm>
              <a:off x="4643438" y="5372100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599" name="Line 15"/>
            <p:cNvSpPr>
              <a:spLocks noChangeShapeType="1"/>
            </p:cNvSpPr>
            <p:nvPr/>
          </p:nvSpPr>
          <p:spPr bwMode="auto">
            <a:xfrm>
              <a:off x="3778250" y="5559425"/>
              <a:ext cx="360363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600" name="Rectangle 16"/>
            <p:cNvSpPr>
              <a:spLocks noChangeArrowheads="1"/>
            </p:cNvSpPr>
            <p:nvPr/>
          </p:nvSpPr>
          <p:spPr bwMode="auto">
            <a:xfrm>
              <a:off x="6075371" y="5372100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67601" name="Rectangle 17"/>
            <p:cNvSpPr>
              <a:spLocks noChangeArrowheads="1"/>
            </p:cNvSpPr>
            <p:nvPr/>
          </p:nvSpPr>
          <p:spPr bwMode="auto">
            <a:xfrm>
              <a:off x="6580196" y="5372100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602" name="Line 18"/>
            <p:cNvSpPr>
              <a:spLocks noChangeShapeType="1"/>
            </p:cNvSpPr>
            <p:nvPr/>
          </p:nvSpPr>
          <p:spPr bwMode="auto">
            <a:xfrm>
              <a:off x="5715008" y="5559425"/>
              <a:ext cx="360363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603" name="Line 19"/>
            <p:cNvSpPr>
              <a:spLocks noChangeShapeType="1"/>
            </p:cNvSpPr>
            <p:nvPr/>
          </p:nvSpPr>
          <p:spPr bwMode="auto">
            <a:xfrm>
              <a:off x="4857750" y="5575300"/>
              <a:ext cx="360363" cy="0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604" name="Text Box 20"/>
            <p:cNvSpPr txBox="1">
              <a:spLocks noChangeArrowheads="1"/>
            </p:cNvSpPr>
            <p:nvPr/>
          </p:nvSpPr>
          <p:spPr bwMode="auto">
            <a:xfrm>
              <a:off x="5191129" y="5253038"/>
              <a:ext cx="504825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67611" name="Oval 27"/>
            <p:cNvSpPr>
              <a:spLocks noChangeArrowheads="1"/>
            </p:cNvSpPr>
            <p:nvPr/>
          </p:nvSpPr>
          <p:spPr bwMode="auto">
            <a:xfrm>
              <a:off x="2706679" y="4786322"/>
              <a:ext cx="1293817" cy="12954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cap="rnd" algn="ctr">
              <a:solidFill>
                <a:srgbClr val="FF33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47400" y="5899715"/>
              <a:ext cx="100013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删除</a:t>
              </a:r>
            </a:p>
          </p:txBody>
        </p:sp>
        <p:cxnSp>
          <p:nvCxnSpPr>
            <p:cNvPr id="23" name="直接箭头连接符 22"/>
            <p:cNvCxnSpPr>
              <a:endCxn id="67594" idx="0"/>
            </p:cNvCxnSpPr>
            <p:nvPr/>
          </p:nvCxnSpPr>
          <p:spPr>
            <a:xfrm rot="16200000" flipH="1">
              <a:off x="3076576" y="5138738"/>
              <a:ext cx="300026" cy="166698"/>
            </a:xfrm>
            <a:prstGeom prst="straightConnector1">
              <a:avLst/>
            </a:prstGeom>
            <a:ln w="28575">
              <a:solidFill>
                <a:srgbClr val="FA772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2855903" y="4889513"/>
              <a:ext cx="35877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0100" y="2928933"/>
              <a:ext cx="5429288" cy="1425587"/>
            </a:xfrm>
            <a:prstGeom prst="rect">
              <a:avLst/>
            </a:prstGeom>
            <a:ln w="28575">
              <a:solidFill>
                <a:srgbClr val="CE3B37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7" name="直接箭头连接符 26"/>
            <p:cNvCxnSpPr>
              <a:cxnSpLocks/>
            </p:cNvCxnSpPr>
            <p:nvPr/>
          </p:nvCxnSpPr>
          <p:spPr>
            <a:xfrm>
              <a:off x="2714612" y="4354520"/>
              <a:ext cx="0" cy="717554"/>
            </a:xfrm>
            <a:prstGeom prst="straightConnector1">
              <a:avLst/>
            </a:prstGeom>
            <a:ln w="28575">
              <a:solidFill>
                <a:srgbClr val="CE3B37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 Box 2">
            <a:extLst>
              <a:ext uri="{FF2B5EF4-FFF2-40B4-BE49-F238E27FC236}">
                <a16:creationId xmlns:a16="http://schemas.microsoft.com/office/drawing/2014/main" id="{E352D9EB-A782-46AB-A3A2-5AB64DB55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617" y="1323816"/>
            <a:ext cx="1008112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）出栈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Pop(&amp;s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&amp;e)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栈非空时，将头结点后继数据结点的数据域赋给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，然后将其删除。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F51A1A-A398-411F-B9D4-1319D29E8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3E24E582-A04C-4876-B0BF-417EBBA7763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0" name="图片 29" descr="乐高玩具&#10;&#10;低可信度描述已自动生成">
            <a:extLst>
              <a:ext uri="{FF2B5EF4-FFF2-40B4-BE49-F238E27FC236}">
                <a16:creationId xmlns:a16="http://schemas.microsoft.com/office/drawing/2014/main" id="{C1D49CFB-4EE1-4ABC-B122-A7F6B4D4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1027"/>
          <p:cNvSpPr txBox="1">
            <a:spLocks noChangeArrowheads="1"/>
          </p:cNvSpPr>
          <p:nvPr/>
        </p:nvSpPr>
        <p:spPr bwMode="auto">
          <a:xfrm>
            <a:off x="3035300" y="2363537"/>
            <a:ext cx="6121400" cy="2316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</a:t>
            </a:r>
            <a:r>
              <a:rPr lang="en-US" altLang="zh-CN">
                <a:solidFill>
                  <a:srgbClr val="CE3B37"/>
                </a:solidFill>
              </a:rPr>
              <a:t> GetTop</a:t>
            </a:r>
            <a:r>
              <a:rPr lang="en-US" altLang="zh-CN"/>
              <a:t>(LinkStNode *s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&amp;e)</a:t>
            </a:r>
          </a:p>
          <a:p>
            <a:r>
              <a:rPr lang="en-US" altLang="zh-CN"/>
              <a:t>{  if </a:t>
            </a:r>
            <a:r>
              <a:rPr lang="en-US" altLang="zh-CN" dirty="0"/>
              <a:t>(s-&gt;next==</a:t>
            </a:r>
            <a:r>
              <a:rPr lang="en-US" altLang="zh-CN"/>
              <a:t>NULL)		//</a:t>
            </a:r>
            <a:r>
              <a:rPr lang="zh-CN" altLang="en-US" dirty="0"/>
              <a:t>栈空的情况</a:t>
            </a:r>
          </a:p>
          <a:p>
            <a:r>
              <a:rPr lang="en-US" altLang="zh-CN"/>
              <a:t>     return </a:t>
            </a:r>
            <a:r>
              <a:rPr lang="en-US" altLang="zh-CN" dirty="0"/>
              <a:t>false;</a:t>
            </a:r>
          </a:p>
          <a:p>
            <a:r>
              <a:rPr lang="en-US" altLang="zh-CN"/>
              <a:t>   e=s-</a:t>
            </a:r>
            <a:r>
              <a:rPr lang="en-US" altLang="zh-CN" dirty="0"/>
              <a:t>&gt;next-&gt;data;</a:t>
            </a:r>
          </a:p>
          <a:p>
            <a:r>
              <a:rPr lang="en-US" altLang="zh-CN"/>
              <a:t>   return </a:t>
            </a:r>
            <a:r>
              <a:rPr lang="en-US" altLang="zh-CN" dirty="0"/>
              <a:t>true;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39"/>
          <p:cNvGrpSpPr/>
          <p:nvPr/>
        </p:nvGrpSpPr>
        <p:grpSpPr>
          <a:xfrm>
            <a:off x="3610006" y="3454603"/>
            <a:ext cx="5511830" cy="3128589"/>
            <a:chOff x="928662" y="2614607"/>
            <a:chExt cx="5511830" cy="3128589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576361" y="4586282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2081186" y="4586282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1215999" y="4773607"/>
              <a:ext cx="3603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960415" y="4500570"/>
              <a:ext cx="358775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2655861" y="4586282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3160686" y="4586282"/>
              <a:ext cx="3603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2295499" y="4773607"/>
              <a:ext cx="360362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3736949" y="4586282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4241774" y="4586282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3376586" y="4773607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5575305" y="4586282"/>
              <a:ext cx="504825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6080130" y="4586282"/>
              <a:ext cx="3603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5214942" y="4773607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4456086" y="4789482"/>
              <a:ext cx="360363" cy="0"/>
            </a:xfrm>
            <a:prstGeom prst="line">
              <a:avLst/>
            </a:prstGeom>
            <a:ln w="19050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4786314" y="4481523"/>
              <a:ext cx="504825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35" name="Oval 27"/>
            <p:cNvSpPr>
              <a:spLocks noChangeArrowheads="1"/>
            </p:cNvSpPr>
            <p:nvPr/>
          </p:nvSpPr>
          <p:spPr bwMode="auto">
            <a:xfrm>
              <a:off x="2500299" y="4071942"/>
              <a:ext cx="1071569" cy="129540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cap="rnd" algn="ctr">
              <a:solidFill>
                <a:srgbClr val="FF33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71736" y="5429264"/>
              <a:ext cx="133035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取结点值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28662" y="2614607"/>
              <a:ext cx="2786082" cy="428628"/>
            </a:xfrm>
            <a:prstGeom prst="rect">
              <a:avLst/>
            </a:prstGeom>
            <a:ln w="28575">
              <a:solidFill>
                <a:srgbClr val="CE3B37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 rot="5400000">
              <a:off x="1178695" y="3679033"/>
              <a:ext cx="1214446" cy="1588"/>
            </a:xfrm>
            <a:prstGeom prst="straightConnector1">
              <a:avLst/>
            </a:prstGeom>
            <a:ln w="28575">
              <a:solidFill>
                <a:srgbClr val="CE3B37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2">
            <a:extLst>
              <a:ext uri="{FF2B5EF4-FFF2-40B4-BE49-F238E27FC236}">
                <a16:creationId xmlns:a16="http://schemas.microsoft.com/office/drawing/2014/main" id="{EA3130C4-D9D5-4EE1-8DF9-0F0A4354D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078" y="1430351"/>
            <a:ext cx="9178972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）取栈顶元素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GetTop(s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 </a:t>
            </a: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在栈不为空的条件下，将头结点后继数据结点的数据域赋给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7FC4A4-90EE-4C30-A0DC-6A5410F4C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552C2BC1-7130-4DFD-9AE1-A6891518BD8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44" name="图片 43" descr="乐高玩具&#10;&#10;低可信度描述已自动生成">
            <a:extLst>
              <a:ext uri="{FF2B5EF4-FFF2-40B4-BE49-F238E27FC236}">
                <a16:creationId xmlns:a16="http://schemas.microsoft.com/office/drawing/2014/main" id="{9230AB56-B663-410C-976F-359B3DDE5A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黑暗, 小, 男人, 灯光&#10;&#10;描述已自动生成">
            <a:extLst>
              <a:ext uri="{FF2B5EF4-FFF2-40B4-BE49-F238E27FC236}">
                <a16:creationId xmlns:a16="http://schemas.microsoft.com/office/drawing/2014/main" id="{671A37DA-C0E9-4BB6-96F2-C5C771655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3336" y="1484784"/>
            <a:ext cx="5109312" cy="5109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9496" y="1374790"/>
            <a:ext cx="93610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将字符栈类型声明及其基本运算函数存放在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sqstack.cpp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文件中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520" y="1762588"/>
            <a:ext cx="6000792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#include "sqstack.cpp"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包含栈的基本运算函数</a:t>
            </a:r>
            <a:endParaRPr lang="en-US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void main()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ElemType e;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SqStack *st;</a:t>
            </a:r>
          </a:p>
          <a:p>
            <a:pPr>
              <a:lnSpc>
                <a:spcPct val="50000"/>
              </a:lnSpc>
            </a:pPr>
            <a:r>
              <a:rPr lang="en-US" altLang="zh-CN">
                <a:solidFill>
                  <a:srgbClr val="CE3B37"/>
                </a:solidFill>
              </a:rPr>
              <a:t>   InitStack</a:t>
            </a:r>
            <a:r>
              <a:rPr lang="en-US" altLang="zh-CN"/>
              <a:t>(st);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printf("</a:t>
            </a:r>
            <a:r>
              <a:rPr lang="zh-CN" altLang="en-US"/>
              <a:t>栈</a:t>
            </a:r>
            <a:r>
              <a:rPr lang="en-US" altLang="zh-CN"/>
              <a:t>st</a:t>
            </a:r>
            <a:r>
              <a:rPr lang="zh-CN" altLang="en-US"/>
              <a:t>空否</a:t>
            </a:r>
            <a:r>
              <a:rPr lang="en-US" altLang="zh-CN"/>
              <a:t>: %d\n",</a:t>
            </a:r>
            <a:r>
              <a:rPr lang="en-US" altLang="zh-CN">
                <a:solidFill>
                  <a:srgbClr val="CE3B37"/>
                </a:solidFill>
              </a:rPr>
              <a:t>StackEmpty</a:t>
            </a:r>
            <a:r>
              <a:rPr lang="en-US" altLang="zh-CN"/>
              <a:t>(st));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</a:t>
            </a:r>
            <a:r>
              <a:rPr lang="en-US" altLang="zh-CN">
                <a:solidFill>
                  <a:srgbClr val="CE3B37"/>
                </a:solidFill>
              </a:rPr>
              <a:t> Push</a:t>
            </a:r>
            <a:r>
              <a:rPr lang="en-US" altLang="zh-CN"/>
              <a:t>(st,'a');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</a:t>
            </a:r>
            <a:r>
              <a:rPr lang="en-US" altLang="zh-CN">
                <a:solidFill>
                  <a:srgbClr val="CE3B37"/>
                </a:solidFill>
              </a:rPr>
              <a:t>Push</a:t>
            </a:r>
            <a:r>
              <a:rPr lang="en-US" altLang="zh-CN"/>
              <a:t>(st,'b');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</a:t>
            </a:r>
            <a:r>
              <a:rPr lang="en-US" altLang="zh-CN">
                <a:solidFill>
                  <a:srgbClr val="CE3B37"/>
                </a:solidFill>
              </a:rPr>
              <a:t>Push</a:t>
            </a:r>
            <a:r>
              <a:rPr lang="en-US" altLang="zh-CN"/>
              <a:t>(st,'c');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printf("</a:t>
            </a:r>
            <a:r>
              <a:rPr lang="zh-CN" altLang="en-US"/>
              <a:t>栈</a:t>
            </a:r>
            <a:r>
              <a:rPr lang="en-US" altLang="zh-CN"/>
              <a:t>st</a:t>
            </a:r>
            <a:r>
              <a:rPr lang="zh-CN" altLang="en-US"/>
              <a:t>空否</a:t>
            </a:r>
            <a:r>
              <a:rPr lang="en-US" altLang="zh-CN"/>
              <a:t>: %d\n",</a:t>
            </a:r>
            <a:r>
              <a:rPr lang="en-US" altLang="zh-CN">
                <a:solidFill>
                  <a:srgbClr val="CE3B37"/>
                </a:solidFill>
              </a:rPr>
              <a:t>StackEmpty</a:t>
            </a:r>
            <a:r>
              <a:rPr lang="en-US" altLang="zh-CN"/>
              <a:t>(st));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printf("</a:t>
            </a:r>
            <a:r>
              <a:rPr lang="zh-CN" altLang="en-US"/>
              <a:t>出栈顺序</a:t>
            </a:r>
            <a:r>
              <a:rPr lang="en-US" altLang="zh-CN"/>
              <a:t>: ");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while (!</a:t>
            </a:r>
            <a:r>
              <a:rPr lang="en-US" altLang="zh-CN">
                <a:solidFill>
                  <a:srgbClr val="CE3B37"/>
                </a:solidFill>
              </a:rPr>
              <a:t>StackEmpty</a:t>
            </a:r>
            <a:r>
              <a:rPr lang="en-US" altLang="zh-CN"/>
              <a:t>(st))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{  </a:t>
            </a:r>
            <a:r>
              <a:rPr lang="en-US" altLang="zh-CN">
                <a:solidFill>
                  <a:srgbClr val="CE3B37"/>
                </a:solidFill>
              </a:rPr>
              <a:t>Pop</a:t>
            </a:r>
            <a:r>
              <a:rPr lang="en-US" altLang="zh-CN"/>
              <a:t>(st,e);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printf("%c ",e);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printf("\n");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</a:t>
            </a:r>
            <a:r>
              <a:rPr lang="en-US" altLang="zh-CN">
                <a:solidFill>
                  <a:srgbClr val="CE3B37"/>
                </a:solidFill>
              </a:rPr>
              <a:t>DestroyStack</a:t>
            </a:r>
            <a:r>
              <a:rPr lang="en-US" altLang="zh-CN"/>
              <a:t>(st);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}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588" y="3429000"/>
            <a:ext cx="24860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643E93-547C-42EC-8C29-CEB0499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166A48-B7E8-4B67-94B4-5435CD89231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347924" y="2132856"/>
            <a:ext cx="9788636" cy="11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3.5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编写一个算法判断输入的表达式中括号是否配对（假设只含有左、右圆括号）。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1533661" y="3834137"/>
            <a:ext cx="9788636" cy="1691110"/>
            <a:chOff x="945483" y="2519928"/>
            <a:chExt cx="7981950" cy="1691110"/>
          </a:xfrm>
        </p:grpSpPr>
        <p:sp>
          <p:nvSpPr>
            <p:cNvPr id="67588" name="Text Box 4"/>
            <p:cNvSpPr txBox="1">
              <a:spLocks noChangeArrowheads="1"/>
            </p:cNvSpPr>
            <p:nvPr/>
          </p:nvSpPr>
          <p:spPr bwMode="auto">
            <a:xfrm>
              <a:off x="945483" y="2774106"/>
              <a:ext cx="7981950" cy="14369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>
              <a:defPPr>
                <a:defRPr lang="zh-CN"/>
              </a:defPPr>
              <a:lvl1pPr algn="l">
                <a:defRPr sz="2000" b="0">
                  <a:ln w="11430">
                    <a:noFill/>
                  </a:ln>
                  <a:solidFill>
                    <a:srgbClr val="CE3B37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en-US" altLang="zh-CN" sz="24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一个表达式中的左右括号是按最近位置配对的。所以利用一个栈来进行求解。这里采用链栈。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20034" y="2519928"/>
              <a:ext cx="2143140" cy="3937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>
              <a:defPPr>
                <a:defRPr lang="zh-CN"/>
              </a:defPPr>
              <a:lvl1pPr algn="l">
                <a:defRPr sz="2000" b="0">
                  <a:ln w="11430">
                    <a:noFill/>
                  </a:ln>
                  <a:solidFill>
                    <a:srgbClr val="CE3B37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/>
                  </a:solidFill>
                </a:rPr>
                <a:t>算法设计思路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00915" y="1503729"/>
            <a:ext cx="350046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链栈的应用算法设计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1E5F71-DBD7-4995-9456-F950CDC3D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AEA6E07-5CF5-458C-87D4-CFD66208326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Line 4"/>
          <p:cNvSpPr>
            <a:spLocks noChangeShapeType="1"/>
          </p:cNvSpPr>
          <p:nvPr/>
        </p:nvSpPr>
        <p:spPr bwMode="auto">
          <a:xfrm>
            <a:off x="3504678" y="3932834"/>
            <a:ext cx="0" cy="2160587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2757" name="Line 5"/>
          <p:cNvSpPr>
            <a:spLocks noChangeShapeType="1"/>
          </p:cNvSpPr>
          <p:nvPr/>
        </p:nvSpPr>
        <p:spPr bwMode="auto">
          <a:xfrm>
            <a:off x="3504679" y="6093420"/>
            <a:ext cx="1152525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>
            <a:off x="4657203" y="3932834"/>
            <a:ext cx="0" cy="2160587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2759" name="Text Box 7"/>
          <p:cNvSpPr txBox="1">
            <a:spLocks noChangeArrowheads="1"/>
          </p:cNvSpPr>
          <p:nvPr/>
        </p:nvSpPr>
        <p:spPr bwMode="auto">
          <a:xfrm>
            <a:off x="2568243" y="2437393"/>
            <a:ext cx="360343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例如：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exp=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 ( ) ) )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02762" name="Text Box 10"/>
          <p:cNvSpPr txBox="1">
            <a:spLocks noChangeArrowheads="1"/>
          </p:cNvSpPr>
          <p:nvPr/>
        </p:nvSpPr>
        <p:spPr bwMode="auto">
          <a:xfrm>
            <a:off x="5374755" y="4114882"/>
            <a:ext cx="244943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② ‘(‘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</a:p>
        </p:txBody>
      </p:sp>
      <p:sp>
        <p:nvSpPr>
          <p:cNvPr id="202763" name="Text Box 11"/>
          <p:cNvSpPr txBox="1">
            <a:spLocks noChangeArrowheads="1"/>
          </p:cNvSpPr>
          <p:nvPr/>
        </p:nvSpPr>
        <p:spPr bwMode="auto">
          <a:xfrm>
            <a:off x="3720578" y="5543642"/>
            <a:ext cx="64770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</a:p>
        </p:txBody>
      </p:sp>
      <p:sp>
        <p:nvSpPr>
          <p:cNvPr id="202764" name="Text Box 12"/>
          <p:cNvSpPr txBox="1">
            <a:spLocks noChangeArrowheads="1"/>
          </p:cNvSpPr>
          <p:nvPr/>
        </p:nvSpPr>
        <p:spPr bwMode="auto">
          <a:xfrm>
            <a:off x="5377929" y="5609183"/>
            <a:ext cx="532714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⑤ 遇到’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栈为空，返回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1446530" y="1561139"/>
            <a:ext cx="4392735" cy="387798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表达式括号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不配对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情况的演示</a:t>
            </a:r>
          </a:p>
        </p:txBody>
      </p: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5374755" y="3589933"/>
            <a:ext cx="212827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① ‘(‘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720578" y="5037738"/>
            <a:ext cx="64770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5396977" y="4609051"/>
            <a:ext cx="501949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③ 遇到’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顶为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sp>
        <p:nvSpPr>
          <p:cNvPr id="202774" name="Text Box 22"/>
          <p:cNvSpPr txBox="1">
            <a:spLocks noChangeArrowheads="1"/>
          </p:cNvSpPr>
          <p:nvPr/>
        </p:nvSpPr>
        <p:spPr bwMode="auto">
          <a:xfrm>
            <a:off x="5376340" y="5115462"/>
            <a:ext cx="501949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④ 遇到’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顶为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rot="5400000" flipH="1" flipV="1">
            <a:off x="4478039" y="3115260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 flipH="1" flipV="1">
            <a:off x="4766966" y="3115260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5400000" flipH="1" flipV="1">
            <a:off x="5013139" y="3115260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5290844" y="3115260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 flipH="1" flipV="1">
            <a:off x="5566853" y="3115260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FA0E8DF-089D-4507-B9F4-8146BB6E6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59A03A7-0953-4643-ABFF-0119CE6F887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6" name="图片 25" descr="图片包含 图标&#10;&#10;描述已自动生成">
            <a:extLst>
              <a:ext uri="{FF2B5EF4-FFF2-40B4-BE49-F238E27FC236}">
                <a16:creationId xmlns:a16="http://schemas.microsoft.com/office/drawing/2014/main" id="{3066C56D-5F62-4B68-AFF9-29A067BAC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4007" y="1692829"/>
            <a:ext cx="2912481" cy="2862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02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2" grpId="0"/>
      <p:bldP spid="202763" grpId="0"/>
      <p:bldP spid="202763" grpId="1"/>
      <p:bldP spid="202764" grpId="0"/>
      <p:bldP spid="202760" grpId="0"/>
      <p:bldP spid="202771" grpId="0"/>
      <p:bldP spid="202771" grpId="1"/>
      <p:bldP spid="202773" grpId="0"/>
      <p:bldP spid="2027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3500442" y="3893881"/>
            <a:ext cx="0" cy="2160588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3779" name="Line 3"/>
          <p:cNvSpPr>
            <a:spLocks noChangeShapeType="1"/>
          </p:cNvSpPr>
          <p:nvPr/>
        </p:nvSpPr>
        <p:spPr bwMode="auto">
          <a:xfrm>
            <a:off x="3500443" y="6054469"/>
            <a:ext cx="1152525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3780" name="Line 4"/>
          <p:cNvSpPr>
            <a:spLocks noChangeShapeType="1"/>
          </p:cNvSpPr>
          <p:nvPr/>
        </p:nvSpPr>
        <p:spPr bwMode="auto">
          <a:xfrm>
            <a:off x="4652967" y="3893881"/>
            <a:ext cx="0" cy="2160588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2639616" y="2576321"/>
            <a:ext cx="3143271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例如：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exp=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 ( ) )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03786" name="Text Box 10"/>
          <p:cNvSpPr txBox="1">
            <a:spLocks noChangeArrowheads="1"/>
          </p:cNvSpPr>
          <p:nvPr/>
        </p:nvSpPr>
        <p:spPr bwMode="auto">
          <a:xfrm>
            <a:off x="5372105" y="4398706"/>
            <a:ext cx="214525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② ‘(‘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</a:p>
        </p:txBody>
      </p:sp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3667109" y="4973381"/>
            <a:ext cx="64770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</a:p>
        </p:txBody>
      </p:sp>
      <p:sp>
        <p:nvSpPr>
          <p:cNvPr id="203784" name="Text Box 8"/>
          <p:cNvSpPr txBox="1">
            <a:spLocks noChangeArrowheads="1"/>
          </p:cNvSpPr>
          <p:nvPr/>
        </p:nvSpPr>
        <p:spPr bwMode="auto">
          <a:xfrm>
            <a:off x="3681417" y="5478206"/>
            <a:ext cx="64770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03783" name="Text Box 7"/>
          <p:cNvSpPr txBox="1">
            <a:spLocks noChangeArrowheads="1"/>
          </p:cNvSpPr>
          <p:nvPr/>
        </p:nvSpPr>
        <p:spPr bwMode="auto">
          <a:xfrm>
            <a:off x="5370516" y="3749419"/>
            <a:ext cx="214723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① ‘(‘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进栈</a:t>
            </a:r>
          </a:p>
        </p:txBody>
      </p:sp>
      <p:sp>
        <p:nvSpPr>
          <p:cNvPr id="203788" name="Text Box 12"/>
          <p:cNvSpPr txBox="1">
            <a:spLocks noChangeArrowheads="1"/>
          </p:cNvSpPr>
          <p:nvPr/>
        </p:nvSpPr>
        <p:spPr bwMode="auto">
          <a:xfrm>
            <a:off x="5372104" y="4997195"/>
            <a:ext cx="528610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③ 遇到’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顶为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sp>
        <p:nvSpPr>
          <p:cNvPr id="203789" name="Text Box 13"/>
          <p:cNvSpPr txBox="1">
            <a:spLocks noChangeArrowheads="1"/>
          </p:cNvSpPr>
          <p:nvPr/>
        </p:nvSpPr>
        <p:spPr bwMode="auto">
          <a:xfrm>
            <a:off x="5367341" y="5640137"/>
            <a:ext cx="528610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④ 遇到’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，栈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顶为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(‘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，退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5443543" y="6240159"/>
            <a:ext cx="4900929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栈空且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扫描完，返回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4535478" y="3301842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5400000" flipH="1" flipV="1">
            <a:off x="4833821" y="3301842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 flipH="1" flipV="1">
            <a:off x="5075122" y="3301842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5400000" flipH="1" flipV="1">
            <a:off x="5343302" y="3301842"/>
            <a:ext cx="357190" cy="1588"/>
          </a:xfrm>
          <a:prstGeom prst="straightConnector1">
            <a:avLst/>
          </a:prstGeom>
          <a:ln w="28575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7">
            <a:extLst>
              <a:ext uri="{FF2B5EF4-FFF2-40B4-BE49-F238E27FC236}">
                <a16:creationId xmlns:a16="http://schemas.microsoft.com/office/drawing/2014/main" id="{F7D29BF7-70FF-4CFF-8643-C7246BFF2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049" y="1644339"/>
            <a:ext cx="3962397" cy="387798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表达式括号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配对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情况的演示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B3B705-4980-412A-9ADD-47352520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D864F7-8786-4DD7-89E0-A3AC0878513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" name="图片 2" descr="图片包含 图标&#10;&#10;描述已自动生成">
            <a:extLst>
              <a:ext uri="{FF2B5EF4-FFF2-40B4-BE49-F238E27FC236}">
                <a16:creationId xmlns:a16="http://schemas.microsoft.com/office/drawing/2014/main" id="{1D8D8324-5C7F-42D6-B9F8-F8FD92F25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4007" y="1692829"/>
            <a:ext cx="2912481" cy="2862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03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03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6" grpId="0"/>
      <p:bldP spid="203787" grpId="0"/>
      <p:bldP spid="203787" grpId="1"/>
      <p:bldP spid="203784" grpId="0"/>
      <p:bldP spid="203784" grpId="1"/>
      <p:bldP spid="203783" grpId="0"/>
      <p:bldP spid="203788" grpId="0"/>
      <p:bldP spid="203789" grpId="0"/>
      <p:bldP spid="2038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274067" y="1620070"/>
            <a:ext cx="7643866" cy="48375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</a:t>
            </a:r>
            <a:r>
              <a:rPr lang="en-US" altLang="zh-CN">
                <a:solidFill>
                  <a:srgbClr val="CE3B37"/>
                </a:solidFill>
              </a:rPr>
              <a:t> Match</a:t>
            </a:r>
            <a:r>
              <a:rPr lang="en-US" altLang="zh-CN"/>
              <a:t>(char exp[]</a:t>
            </a:r>
            <a:r>
              <a:rPr lang="zh-CN" altLang="en-US"/>
              <a:t>，</a:t>
            </a:r>
            <a:r>
              <a:rPr lang="en-US" altLang="zh-CN"/>
              <a:t>int </a:t>
            </a:r>
            <a:r>
              <a:rPr lang="en-US" altLang="zh-CN" dirty="0"/>
              <a:t>n)</a:t>
            </a:r>
          </a:p>
          <a:p>
            <a:r>
              <a:rPr lang="en-US" altLang="zh-CN"/>
              <a:t>{  int i=0; </a:t>
            </a:r>
            <a:r>
              <a:rPr lang="en-US" altLang="zh-CN" dirty="0"/>
              <a:t>char e</a:t>
            </a:r>
            <a:r>
              <a:rPr lang="en-US" altLang="zh-CN"/>
              <a:t>; 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   bool </a:t>
            </a:r>
            <a:r>
              <a:rPr lang="en-US" altLang="zh-CN" dirty="0"/>
              <a:t>match=true</a:t>
            </a:r>
            <a:r>
              <a:rPr lang="en-US" altLang="zh-CN"/>
              <a:t>;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   LinkStNode *st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/>
              <a:t>   InitStack(st</a:t>
            </a:r>
            <a:r>
              <a:rPr lang="en-US" altLang="zh-CN" dirty="0"/>
              <a:t>);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初始化栈</a:t>
            </a:r>
          </a:p>
          <a:p>
            <a:r>
              <a:rPr lang="zh-CN" altLang="en-US"/>
              <a:t>   </a:t>
            </a:r>
            <a:r>
              <a:rPr lang="en-US" altLang="zh-CN"/>
              <a:t>while (i</a:t>
            </a:r>
            <a:r>
              <a:rPr lang="en-US" altLang="zh-CN" dirty="0"/>
              <a:t>&lt;n </a:t>
            </a:r>
            <a:r>
              <a:rPr lang="en-US" altLang="zh-CN"/>
              <a:t>&amp;&amp; match)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扫描</a:t>
            </a:r>
            <a:r>
              <a:rPr lang="en-US" altLang="zh-CN" dirty="0">
                <a:solidFill>
                  <a:srgbClr val="002060"/>
                </a:solidFill>
              </a:rPr>
              <a:t>exp</a:t>
            </a:r>
            <a:r>
              <a:rPr lang="zh-CN" altLang="en-US" dirty="0">
                <a:solidFill>
                  <a:srgbClr val="002060"/>
                </a:solidFill>
              </a:rPr>
              <a:t>中所有字符</a:t>
            </a:r>
          </a:p>
          <a:p>
            <a:r>
              <a:rPr lang="zh-CN" altLang="en-US"/>
              <a:t>   </a:t>
            </a:r>
            <a:r>
              <a:rPr lang="en-US" altLang="zh-CN"/>
              <a:t>{ </a:t>
            </a:r>
            <a:endParaRPr lang="en-US" altLang="zh-CN" dirty="0"/>
          </a:p>
          <a:p>
            <a:r>
              <a:rPr lang="en-US" altLang="zh-CN">
                <a:solidFill>
                  <a:srgbClr val="F39801"/>
                </a:solidFill>
              </a:rPr>
              <a:t>      if (exp[i]=='(')</a:t>
            </a:r>
            <a:endParaRPr lang="zh-CN" altLang="en-US" dirty="0">
              <a:solidFill>
                <a:srgbClr val="F39801"/>
              </a:solidFill>
            </a:endParaRPr>
          </a:p>
          <a:p>
            <a:r>
              <a:rPr lang="en-US" altLang="zh-CN">
                <a:solidFill>
                  <a:srgbClr val="F39801"/>
                </a:solidFill>
              </a:rPr>
              <a:t>          Push(st</a:t>
            </a:r>
            <a:r>
              <a:rPr lang="zh-CN" altLang="en-US">
                <a:solidFill>
                  <a:srgbClr val="F39801"/>
                </a:solidFill>
              </a:rPr>
              <a:t>，</a:t>
            </a:r>
            <a:r>
              <a:rPr lang="en-US" altLang="zh-CN">
                <a:solidFill>
                  <a:srgbClr val="F39801"/>
                </a:solidFill>
              </a:rPr>
              <a:t>exp[i]);</a:t>
            </a:r>
            <a:endParaRPr lang="en-US" altLang="zh-CN" dirty="0">
              <a:solidFill>
                <a:srgbClr val="F39801"/>
              </a:solidFill>
            </a:endParaRPr>
          </a:p>
          <a:p>
            <a:endParaRPr lang="en-US" altLang="zh-CN" dirty="0"/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B2AE48D-998B-40D0-8FE8-A8F609A94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DDA730B-1C98-4B77-A861-00C1DB09EE0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063552" y="1413407"/>
            <a:ext cx="7992888" cy="48375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endParaRPr lang="en-US" altLang="zh-CN" dirty="0"/>
          </a:p>
          <a:p>
            <a:r>
              <a:rPr lang="en-US" altLang="zh-CN"/>
              <a:t>      else </a:t>
            </a:r>
            <a:r>
              <a:rPr lang="en-US" altLang="zh-CN" dirty="0"/>
              <a:t>if (</a:t>
            </a:r>
            <a:r>
              <a:rPr lang="en-US" altLang="zh-CN"/>
              <a:t>exp[i</a:t>
            </a:r>
            <a:r>
              <a:rPr lang="en-US" altLang="zh-CN" dirty="0"/>
              <a:t>]==')') </a:t>
            </a:r>
            <a:r>
              <a:rPr lang="en-US" altLang="zh-CN"/>
              <a:t>	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当前字符为右括号</a:t>
            </a:r>
          </a:p>
          <a:p>
            <a:r>
              <a:rPr lang="zh-CN" altLang="en-US"/>
              <a:t>      </a:t>
            </a:r>
            <a:r>
              <a:rPr lang="en-US" altLang="zh-CN"/>
              <a:t>{  if (GetTop(st</a:t>
            </a:r>
            <a:r>
              <a:rPr lang="zh-CN" altLang="en-US"/>
              <a:t>，</a:t>
            </a:r>
            <a:r>
              <a:rPr lang="en-US" altLang="zh-CN"/>
              <a:t>e</a:t>
            </a:r>
            <a:r>
              <a:rPr lang="en-US" altLang="zh-CN" dirty="0"/>
              <a:t>)==true)</a:t>
            </a:r>
          </a:p>
          <a:p>
            <a:r>
              <a:rPr lang="en-US" altLang="zh-CN"/>
              <a:t>	  {  if (</a:t>
            </a:r>
            <a:r>
              <a:rPr lang="en-US" altLang="zh-CN">
                <a:solidFill>
                  <a:srgbClr val="F39801"/>
                </a:solidFill>
              </a:rPr>
              <a:t>e!='('</a:t>
            </a:r>
            <a:r>
              <a:rPr lang="en-US" altLang="zh-CN" dirty="0"/>
              <a:t>)	</a:t>
            </a:r>
            <a:r>
              <a:rPr lang="en-US" altLang="zh-CN"/>
              <a:t>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栈顶元素</a:t>
            </a:r>
            <a:r>
              <a:rPr lang="zh-CN" altLang="en-US">
                <a:solidFill>
                  <a:srgbClr val="002060"/>
                </a:solidFill>
              </a:rPr>
              <a:t>不为</a:t>
            </a:r>
            <a:r>
              <a:rPr lang="en-US" altLang="zh-CN">
                <a:solidFill>
                  <a:srgbClr val="002060"/>
                </a:solidFill>
              </a:rPr>
              <a:t>'('</a:t>
            </a:r>
            <a:r>
              <a:rPr lang="zh-CN" altLang="en-US">
                <a:solidFill>
                  <a:srgbClr val="002060"/>
                </a:solidFill>
              </a:rPr>
              <a:t>时不</a:t>
            </a:r>
            <a:r>
              <a:rPr lang="zh-CN" altLang="en-US" dirty="0">
                <a:solidFill>
                  <a:srgbClr val="002060"/>
                </a:solidFill>
              </a:rPr>
              <a:t>匹配</a:t>
            </a:r>
          </a:p>
          <a:p>
            <a:r>
              <a:rPr lang="zh-CN" altLang="en-US" dirty="0"/>
              <a:t>	</a:t>
            </a:r>
            <a:r>
              <a:rPr lang="zh-CN" altLang="en-US"/>
              <a:t>	</a:t>
            </a:r>
            <a:r>
              <a:rPr lang="en-US" altLang="zh-CN" dirty="0"/>
              <a:t>match</a:t>
            </a:r>
            <a:r>
              <a:rPr lang="en-US" altLang="zh-CN"/>
              <a:t>=false</a:t>
            </a:r>
            <a:r>
              <a:rPr lang="en-US" altLang="zh-CN" dirty="0"/>
              <a:t>;</a:t>
            </a:r>
          </a:p>
          <a:p>
            <a:r>
              <a:rPr lang="en-US" altLang="zh-CN"/>
              <a:t>	     else</a:t>
            </a:r>
            <a:endParaRPr lang="en-US" altLang="zh-CN" dirty="0"/>
          </a:p>
          <a:p>
            <a:r>
              <a:rPr lang="en-US" altLang="zh-CN"/>
              <a:t>		Pop(st</a:t>
            </a:r>
            <a:r>
              <a:rPr lang="zh-CN" altLang="en-US"/>
              <a:t>，</a:t>
            </a:r>
            <a:r>
              <a:rPr lang="en-US" altLang="zh-CN"/>
              <a:t>e);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将栈顶元素出栈</a:t>
            </a:r>
          </a:p>
          <a:p>
            <a:r>
              <a:rPr lang="zh-CN" altLang="en-US" dirty="0"/>
              <a:t>	</a:t>
            </a:r>
            <a:r>
              <a:rPr lang="zh-CN" altLang="en-US"/>
              <a:t>  </a:t>
            </a:r>
            <a:r>
              <a:rPr lang="en-US" altLang="zh-CN"/>
              <a:t>}</a:t>
            </a:r>
            <a:endParaRPr lang="en-US" altLang="zh-CN" dirty="0"/>
          </a:p>
          <a:p>
            <a:r>
              <a:rPr lang="en-US" altLang="zh-CN"/>
              <a:t>	  else match=false; 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无法取栈顶</a:t>
            </a:r>
            <a:r>
              <a:rPr lang="zh-CN" altLang="en-US">
                <a:solidFill>
                  <a:srgbClr val="002060"/>
                </a:solidFill>
              </a:rPr>
              <a:t>元素时不</a:t>
            </a:r>
            <a:r>
              <a:rPr lang="zh-CN" altLang="en-US" dirty="0">
                <a:solidFill>
                  <a:srgbClr val="002060"/>
                </a:solidFill>
              </a:rPr>
              <a:t>匹配</a:t>
            </a:r>
          </a:p>
          <a:p>
            <a:r>
              <a:rPr lang="zh-CN" altLang="en-US"/>
              <a:t>      </a:t>
            </a:r>
            <a:r>
              <a:rPr lang="en-US" altLang="zh-CN"/>
              <a:t>}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/>
              <a:t>      i</a:t>
            </a:r>
            <a:r>
              <a:rPr lang="en-US" altLang="zh-CN" dirty="0"/>
              <a:t>++;	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继续处理其他字符</a:t>
            </a:r>
          </a:p>
          <a:p>
            <a:r>
              <a:rPr lang="zh-CN" altLang="en-US"/>
              <a:t>  </a:t>
            </a:r>
            <a:r>
              <a:rPr lang="en-US" altLang="zh-CN"/>
              <a:t>}</a:t>
            </a:r>
            <a:endParaRPr lang="en-US" altLang="zh-CN" dirty="0"/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7635D2-65A3-4D87-950C-274153F45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BCEB89F-61CD-453F-8E7C-11A5FBC98A9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845571" y="1863085"/>
            <a:ext cx="6500858" cy="2942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endParaRPr lang="en-US" altLang="zh-CN" sz="2000" dirty="0"/>
          </a:p>
          <a:p>
            <a:r>
              <a:rPr lang="en-US" altLang="zh-CN" sz="2000"/>
              <a:t>    if (!StackEmpty(st</a:t>
            </a:r>
            <a:r>
              <a:rPr lang="en-US" altLang="zh-CN" sz="2000" dirty="0"/>
              <a:t>))	</a:t>
            </a:r>
            <a:endParaRPr lang="zh-CN" altLang="en-US" sz="2000" dirty="0"/>
          </a:p>
          <a:p>
            <a:r>
              <a:rPr lang="zh-CN" altLang="en-US" sz="2000"/>
              <a:t>	</a:t>
            </a:r>
            <a:r>
              <a:rPr lang="en-US" altLang="zh-CN" sz="2000" dirty="0"/>
              <a:t>match=false;</a:t>
            </a:r>
          </a:p>
          <a:p>
            <a:endParaRPr lang="en-US" altLang="zh-CN" sz="2000"/>
          </a:p>
          <a:p>
            <a:r>
              <a:rPr lang="en-US" altLang="zh-CN" sz="2000"/>
              <a:t>    DestroyStack(st</a:t>
            </a:r>
            <a:r>
              <a:rPr lang="en-US" altLang="zh-CN" sz="2000" dirty="0"/>
              <a:t>);	</a:t>
            </a:r>
            <a:r>
              <a:rPr lang="en-US" altLang="zh-CN" sz="2000"/>
              <a:t>     	</a:t>
            </a:r>
            <a:r>
              <a:rPr lang="en-US" altLang="zh-CN" sz="2000" dirty="0">
                <a:solidFill>
                  <a:srgbClr val="002060"/>
                </a:solidFill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</a:rPr>
              <a:t>销毁栈</a:t>
            </a:r>
          </a:p>
          <a:p>
            <a:r>
              <a:rPr lang="zh-CN" altLang="en-US" sz="2000"/>
              <a:t>    </a:t>
            </a:r>
            <a:r>
              <a:rPr lang="en-US" altLang="zh-CN" sz="2000"/>
              <a:t>return </a:t>
            </a:r>
            <a:r>
              <a:rPr lang="en-US" altLang="zh-CN" sz="2000" dirty="0"/>
              <a:t>match;</a:t>
            </a:r>
          </a:p>
          <a:p>
            <a:r>
              <a:rPr lang="en-US" altLang="zh-CN" sz="20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11624" y="5532521"/>
            <a:ext cx="699018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注意：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只有在表达式扫描完毕且栈空时返回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21E22F-5C22-4B19-B179-30440CFE7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栈的链式存储结构及其基本运算的实现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F483B04-5906-452B-8E8C-D6F6E1E7F55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3512" y="1912414"/>
            <a:ext cx="9001000" cy="3877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栈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和队列都是存放多个数据的容器。通常用于存放临时数据：</a:t>
            </a:r>
            <a:endParaRPr lang="zh-CN" altLang="en-US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3362" y="3174097"/>
            <a:ext cx="5905276" cy="174737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如果后放入的数据先处理，则使用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如果先放入的数据先处理，则使用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8E002C-2EED-4F8D-AFD1-A65986517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5DE5F77-22B1-4999-8CB5-0EF70EA7423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2797AD54-7F4B-4E3F-8766-AE066CE591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>
            <a:off x="1874412" y="1700610"/>
            <a:ext cx="2972765" cy="6008053"/>
          </a:xfrm>
          <a:prstGeom prst="rect">
            <a:avLst/>
          </a:prstGeom>
        </p:spPr>
      </p:pic>
      <p:pic>
        <p:nvPicPr>
          <p:cNvPr id="14" name="图片 13" descr="图标&#10;&#10;描述已自动生成">
            <a:extLst>
              <a:ext uri="{FF2B5EF4-FFF2-40B4-BE49-F238E27FC236}">
                <a16:creationId xmlns:a16="http://schemas.microsoft.com/office/drawing/2014/main" id="{9B357835-9DDD-420B-AC80-3D6BCFD4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 flipH="1">
            <a:off x="7482813" y="1595039"/>
            <a:ext cx="3077237" cy="62191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1390649" y="1462435"/>
            <a:ext cx="9745663" cy="810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　　栈的主要特点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是“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后进先出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”，即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后进栈的元素先出栈。栈也称为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后进先出表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071664" y="2564904"/>
            <a:ext cx="6232331" cy="3910822"/>
            <a:chOff x="780911" y="1759120"/>
            <a:chExt cx="6232331" cy="3910822"/>
          </a:xfrm>
        </p:grpSpPr>
        <p:pic>
          <p:nvPicPr>
            <p:cNvPr id="112653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12" y="4071942"/>
              <a:ext cx="2253930" cy="893334"/>
            </a:xfrm>
            <a:prstGeom prst="rect">
              <a:avLst/>
            </a:prstGeom>
            <a:noFill/>
          </p:spPr>
        </p:pic>
        <p:pic>
          <p:nvPicPr>
            <p:cNvPr id="112655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998" y="1759120"/>
              <a:ext cx="2380630" cy="1026938"/>
            </a:xfrm>
            <a:prstGeom prst="rect">
              <a:avLst/>
            </a:prstGeom>
            <a:noFill/>
          </p:spPr>
        </p:pic>
        <p:sp>
          <p:nvSpPr>
            <p:cNvPr id="112658" name="Text Box 18"/>
            <p:cNvSpPr txBox="1">
              <a:spLocks noChangeArrowheads="1"/>
            </p:cNvSpPr>
            <p:nvPr/>
          </p:nvSpPr>
          <p:spPr bwMode="auto">
            <a:xfrm>
              <a:off x="4227161" y="3071810"/>
              <a:ext cx="2786081" cy="68326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走进死胡同的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5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人要按相反次序退出</a:t>
              </a:r>
            </a:p>
          </p:txBody>
        </p:sp>
        <p:sp>
          <p:nvSpPr>
            <p:cNvPr id="112659" name="Text Box 19"/>
            <p:cNvSpPr txBox="1">
              <a:spLocks noChangeArrowheads="1"/>
            </p:cNvSpPr>
            <p:nvPr/>
          </p:nvSpPr>
          <p:spPr bwMode="auto">
            <a:xfrm>
              <a:off x="780911" y="3071810"/>
              <a:ext cx="2683709" cy="68326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假设死胡同的宽度恰好只够正一个人</a:t>
              </a:r>
            </a:p>
          </p:txBody>
        </p:sp>
        <p:sp>
          <p:nvSpPr>
            <p:cNvPr id="112660" name="Text Box 20"/>
            <p:cNvSpPr txBox="1">
              <a:spLocks noChangeArrowheads="1"/>
            </p:cNvSpPr>
            <p:nvPr/>
          </p:nvSpPr>
          <p:spPr bwMode="auto">
            <a:xfrm>
              <a:off x="2448536" y="5282144"/>
              <a:ext cx="2786082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死胡同就是一个栈！</a:t>
              </a:r>
            </a:p>
          </p:txBody>
        </p:sp>
        <p:sp>
          <p:nvSpPr>
            <p:cNvPr id="11" name="下箭头 10"/>
            <p:cNvSpPr/>
            <p:nvPr/>
          </p:nvSpPr>
          <p:spPr>
            <a:xfrm>
              <a:off x="3713058" y="2993066"/>
              <a:ext cx="216000" cy="936000"/>
            </a:xfrm>
            <a:prstGeom prst="downArrow">
              <a:avLst/>
            </a:prstGeom>
            <a:ln>
              <a:tailEnd type="triangl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07186" y="2738006"/>
            <a:ext cx="121444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例如：</a:t>
            </a:r>
          </a:p>
        </p:txBody>
      </p:sp>
      <p:sp>
        <p:nvSpPr>
          <p:cNvPr id="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3B3BCD-5947-445B-A780-676518C7B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5932E78-854D-47A1-B7F8-DBCC6BCD9D5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A8FA3976-513E-4BD3-B5DF-991278139CE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4" y="3591842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1775520" y="2274555"/>
            <a:ext cx="2463787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问题描述      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0356" name="Text Box 4" descr="羊皮纸"/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528" y="3039445"/>
            <a:ext cx="9001000" cy="1793541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这里限定的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简单表达式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求值问题是：用户输入一个包含“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”、“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”、“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*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”、“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”、正整数和圆括号的合法算术表达式，计算该表达式的运算结果。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D888369-AB2F-420B-9267-46BBD9307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8341FE8-9447-47E9-8B45-22C78B5A542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A0E3A184-4E03-4C65-A89D-E3365DA8A3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7309414" y="1707996"/>
            <a:ext cx="8917105" cy="6007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3406" y="2927746"/>
            <a:ext cx="7981806" cy="3270868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  简单表达式采用字符数组</a:t>
            </a:r>
            <a:r>
              <a:rPr lang="en-US" sz="2400"/>
              <a:t>exp</a:t>
            </a:r>
            <a:r>
              <a:rPr lang="zh-CN" altLang="en-US" sz="2400"/>
              <a:t>表示，其中只含有“</a:t>
            </a:r>
            <a:r>
              <a:rPr lang="en-US" sz="2400"/>
              <a:t>+</a:t>
            </a:r>
            <a:r>
              <a:rPr lang="zh-CN" altLang="en-US" sz="2400"/>
              <a:t>”、“</a:t>
            </a:r>
            <a:r>
              <a:rPr lang="en-US" sz="2400"/>
              <a:t>-</a:t>
            </a:r>
            <a:r>
              <a:rPr lang="zh-CN" altLang="en-US" sz="2400"/>
              <a:t>”、“</a:t>
            </a:r>
            <a:r>
              <a:rPr lang="en-US" sz="2400"/>
              <a:t>*</a:t>
            </a:r>
            <a:r>
              <a:rPr lang="zh-CN" altLang="en-US" sz="2400"/>
              <a:t>”、“</a:t>
            </a:r>
            <a:r>
              <a:rPr lang="en-US" sz="2400"/>
              <a:t>/</a:t>
            </a:r>
            <a:r>
              <a:rPr lang="zh-CN" altLang="en-US" sz="2400"/>
              <a:t>”、正整数和圆括号。</a:t>
            </a:r>
            <a:endParaRPr lang="en-US" altLang="zh-CN" sz="2400"/>
          </a:p>
          <a:p>
            <a:r>
              <a:rPr lang="en-US" altLang="zh-CN" sz="2400"/>
              <a:t>   </a:t>
            </a:r>
            <a:r>
              <a:rPr lang="zh-CN" altLang="en-US" sz="2400"/>
              <a:t>为了方便，假设是合法的算术表达式，例如，</a:t>
            </a:r>
            <a:r>
              <a:rPr lang="en-US" sz="2400">
                <a:solidFill>
                  <a:srgbClr val="F39801"/>
                </a:solidFill>
              </a:rPr>
              <a:t>exp=</a:t>
            </a:r>
            <a:r>
              <a:rPr lang="zh-CN" altLang="en-US" sz="2400">
                <a:solidFill>
                  <a:srgbClr val="F39801"/>
                </a:solidFill>
              </a:rPr>
              <a:t>“</a:t>
            </a:r>
            <a:r>
              <a:rPr lang="en-US" sz="2400">
                <a:solidFill>
                  <a:srgbClr val="F39801"/>
                </a:solidFill>
              </a:rPr>
              <a:t>1+2*(4+12)</a:t>
            </a:r>
            <a:r>
              <a:rPr lang="zh-CN" altLang="en-US" sz="2400">
                <a:solidFill>
                  <a:srgbClr val="F39801"/>
                </a:solidFill>
              </a:rPr>
              <a:t>”</a:t>
            </a:r>
            <a:r>
              <a:rPr lang="zh-CN" altLang="en-US" sz="2400"/>
              <a:t>；</a:t>
            </a:r>
            <a:endParaRPr lang="en-US" altLang="zh-CN" sz="2400"/>
          </a:p>
          <a:p>
            <a:r>
              <a:rPr lang="en-US" altLang="zh-CN" sz="2400"/>
              <a:t>   </a:t>
            </a:r>
            <a:r>
              <a:rPr lang="zh-CN" altLang="en-US" sz="2400"/>
              <a:t>在设计相关算法中用到栈，这里采用</a:t>
            </a:r>
            <a:r>
              <a:rPr lang="zh-CN" altLang="en-US" sz="2400">
                <a:solidFill>
                  <a:srgbClr val="CE3B37"/>
                </a:solidFill>
              </a:rPr>
              <a:t>顺序栈</a:t>
            </a:r>
            <a:r>
              <a:rPr lang="zh-CN" altLang="en-US" sz="2400"/>
              <a:t>存储结构。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A76438D-F0E0-43B0-A58B-D68EDB010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83E32F3-DF03-4FAA-B645-43563C66B67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2859CAAD-0A16-4894-9DAD-D02CF3B794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7422246" y="1645050"/>
            <a:ext cx="8917105" cy="600775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20A81653-CA14-4FBB-9B4D-2B4008053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2274555"/>
            <a:ext cx="2463787" cy="4370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数据组织       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4" descr="羊皮纸">
            <a:extLst>
              <a:ext uri="{FF2B5EF4-FFF2-40B4-BE49-F238E27FC236}">
                <a16:creationId xmlns:a16="http://schemas.microsoft.com/office/drawing/2014/main" id="{A77D737A-B59E-4634-9C89-0A7192AA1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728" y="2802689"/>
            <a:ext cx="8844760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运算符位于两个操作数中间的表达式称为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中缀表达式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。例如，</a:t>
            </a:r>
            <a:r>
              <a:rPr lang="en-US" altLang="zh-CN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"</a:t>
            </a:r>
            <a:r>
              <a:rPr 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1+2*3"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就是一个中缀表达式。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5580" y="4035480"/>
            <a:ext cx="8001056" cy="2532204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   中缀表达式的运算规则：“先乘除，后加减，从左到右计算，先括号内，后括号外”。</a:t>
            </a:r>
            <a:endParaRPr lang="en-US" altLang="zh-CN" sz="2400"/>
          </a:p>
          <a:p>
            <a:r>
              <a:rPr lang="en-US" altLang="zh-CN" sz="2400"/>
              <a:t>    </a:t>
            </a:r>
            <a:r>
              <a:rPr lang="zh-CN" altLang="en-US" sz="2400"/>
              <a:t>因此，中缀表达式不仅要依赖运算符优先级，而且还要处理括号。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2C985E17-F8EA-4060-B9EB-850D598DE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560" y="2277200"/>
            <a:ext cx="297262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运算算法设计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BC818E-9EE5-45AC-986D-65AFA9904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E20F32-6F0B-4A46-BF0E-25AF11050C4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13" name="Text Box 4" descr="羊皮纸">
            <a:extLst>
              <a:ext uri="{FF2B5EF4-FFF2-40B4-BE49-F238E27FC236}">
                <a16:creationId xmlns:a16="http://schemas.microsoft.com/office/drawing/2014/main" id="{08BFE82C-2828-4E37-993B-FF54BF87E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585658" y="2690164"/>
            <a:ext cx="8785224" cy="185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   算术表达式的另一种形式是</a:t>
            </a:r>
            <a:r>
              <a:rPr lang="zh-CN" altLang="en-US" sz="2400">
                <a:solidFill>
                  <a:srgbClr val="CE3B37"/>
                </a:solidFill>
              </a:rPr>
              <a:t>后缀表达式</a:t>
            </a:r>
            <a:r>
              <a:rPr lang="zh-CN" altLang="en-US" sz="2400"/>
              <a:t>或</a:t>
            </a:r>
            <a:r>
              <a:rPr lang="zh-CN" altLang="en-US" sz="2400">
                <a:solidFill>
                  <a:srgbClr val="CE3B37"/>
                </a:solidFill>
              </a:rPr>
              <a:t>逆波兰表达式</a:t>
            </a:r>
            <a:r>
              <a:rPr lang="zh-CN" altLang="en-US" sz="2400"/>
              <a:t>，就是在算术表达式中，运算符在操作数的后面。</a:t>
            </a:r>
            <a:endParaRPr lang="en-US" altLang="zh-CN" sz="2400"/>
          </a:p>
          <a:p>
            <a:r>
              <a:rPr lang="en-US" altLang="zh-CN" sz="2400"/>
              <a:t>    </a:t>
            </a:r>
            <a:r>
              <a:rPr lang="zh-CN" altLang="en-US" sz="2400"/>
              <a:t>如</a:t>
            </a:r>
            <a:r>
              <a:rPr lang="en-US" altLang="zh-CN" sz="2400"/>
              <a:t>"</a:t>
            </a:r>
            <a:r>
              <a:rPr lang="en-US" sz="2400"/>
              <a:t>1+2*3"</a:t>
            </a:r>
            <a:r>
              <a:rPr lang="zh-CN" altLang="en-US" sz="2400"/>
              <a:t>的后缀表达式为</a:t>
            </a:r>
            <a:r>
              <a:rPr lang="en-US" altLang="zh-CN" sz="2400">
                <a:solidFill>
                  <a:srgbClr val="F39801"/>
                </a:solidFill>
              </a:rPr>
              <a:t>"</a:t>
            </a:r>
            <a:r>
              <a:rPr lang="en-US" sz="2400">
                <a:solidFill>
                  <a:srgbClr val="F39801"/>
                </a:solidFill>
              </a:rPr>
              <a:t>1 2 3 * +"</a:t>
            </a:r>
            <a:r>
              <a:rPr lang="zh-CN" altLang="en-US" sz="2400"/>
              <a:t>。</a:t>
            </a:r>
            <a:endParaRPr lang="en-US" altLang="zh-CN" sz="2400"/>
          </a:p>
        </p:txBody>
      </p:sp>
      <p:sp>
        <p:nvSpPr>
          <p:cNvPr id="4" name="TextBox 3"/>
          <p:cNvSpPr txBox="1"/>
          <p:nvPr/>
        </p:nvSpPr>
        <p:spPr>
          <a:xfrm>
            <a:off x="2059905" y="4753153"/>
            <a:ext cx="26636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后缀表达式特点：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1905" y="5308722"/>
            <a:ext cx="7568190" cy="1223193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/>
              <a:t>没有括号，已考虑了运算符的优先级。</a:t>
            </a:r>
            <a:endParaRPr lang="en-US" altLang="zh-CN"/>
          </a:p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/>
              <a:t>只有操作数和运算符，而且越放在前面的运算符来越优先执行。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9DD51B-CA73-45D2-97DE-DAF816E7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5D90046-B2FA-4967-86A6-D071D5D4C27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FB49EB7-91F5-46D8-8EC5-A410EB6DB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560" y="2277200"/>
            <a:ext cx="297262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运算算法设计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4" descr="羊皮纸">
            <a:extLst>
              <a:ext uri="{FF2B5EF4-FFF2-40B4-BE49-F238E27FC236}">
                <a16:creationId xmlns:a16="http://schemas.microsoft.com/office/drawing/2014/main" id="{509237A7-D6A8-4F54-ABD5-1791C16C3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87488" y="2734766"/>
            <a:ext cx="9433048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    在算术表达式中，如果运算符在操作数的前面，称为</a:t>
            </a:r>
            <a:r>
              <a:rPr lang="zh-CN" altLang="en-US" sz="2400">
                <a:solidFill>
                  <a:srgbClr val="CE3B37"/>
                </a:solidFill>
              </a:rPr>
              <a:t>前缀表达式</a:t>
            </a:r>
            <a:r>
              <a:rPr lang="zh-CN" altLang="en-US" sz="2400"/>
              <a:t>，如</a:t>
            </a:r>
            <a:r>
              <a:rPr lang="en-US" altLang="zh-CN" sz="2400"/>
              <a:t>"</a:t>
            </a:r>
            <a:r>
              <a:rPr lang="en-US" sz="2400"/>
              <a:t>1+2*3"</a:t>
            </a:r>
            <a:r>
              <a:rPr lang="zh-CN" altLang="en-US" sz="2400"/>
              <a:t>的前缀表达式为</a:t>
            </a:r>
            <a:r>
              <a:rPr lang="en-US" altLang="zh-CN" sz="2400">
                <a:solidFill>
                  <a:srgbClr val="F39801"/>
                </a:solidFill>
              </a:rPr>
              <a:t>"</a:t>
            </a:r>
            <a:r>
              <a:rPr lang="en-US" sz="2400">
                <a:solidFill>
                  <a:srgbClr val="F39801"/>
                </a:solidFill>
              </a:rPr>
              <a:t>+ 1 * 2 3"</a:t>
            </a:r>
            <a:r>
              <a:rPr lang="zh-CN" altLang="en-US" sz="2400"/>
              <a:t>。</a:t>
            </a:r>
            <a:endParaRPr lang="zh-CN" altLang="en-US" sz="2400" dirty="0"/>
          </a:p>
        </p:txBody>
      </p:sp>
      <p:grpSp>
        <p:nvGrpSpPr>
          <p:cNvPr id="2" name="组合 41"/>
          <p:cNvGrpSpPr/>
          <p:nvPr/>
        </p:nvGrpSpPr>
        <p:grpSpPr>
          <a:xfrm>
            <a:off x="2452662" y="4079775"/>
            <a:ext cx="8180442" cy="3699090"/>
            <a:chOff x="928662" y="2271872"/>
            <a:chExt cx="6812190" cy="3699090"/>
          </a:xfrm>
        </p:grpSpPr>
        <p:sp>
          <p:nvSpPr>
            <p:cNvPr id="38" name="TextBox 37"/>
            <p:cNvSpPr txBox="1"/>
            <p:nvPr/>
          </p:nvSpPr>
          <p:spPr>
            <a:xfrm>
              <a:off x="928662" y="2271872"/>
              <a:ext cx="4071966" cy="369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中缀表达式：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+ 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2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* 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  <a:p>
              <a:pPr marL="457200" indent="-457200" algn="l">
                <a:lnSpc>
                  <a:spcPct val="15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后缀表达式：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1  2  3 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* +</a:t>
              </a:r>
            </a:p>
            <a:p>
              <a:pPr marL="457200" indent="-457200" algn="l">
                <a:lnSpc>
                  <a:spcPct val="15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前缀表达式：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  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* 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2  3</a:t>
              </a:r>
              <a:endPara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右大括号 39"/>
            <p:cNvSpPr/>
            <p:nvPr/>
          </p:nvSpPr>
          <p:spPr>
            <a:xfrm>
              <a:off x="4714876" y="2383875"/>
              <a:ext cx="147204" cy="1901517"/>
            </a:xfrm>
            <a:prstGeom prst="righ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01128" y="3133265"/>
              <a:ext cx="2739724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运算数的相对次序相同</a:t>
              </a:r>
            </a:p>
          </p:txBody>
        </p:sp>
      </p:grp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4F9DE8-7013-49C7-B5D2-96364E5F5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F03ED3D-CB2D-463A-AA6E-1928B90BD66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397A6BE9-8C74-410C-9F79-A702BC415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560" y="2277200"/>
            <a:ext cx="297262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 运算算法设计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 Box 4" descr="羊皮纸">
            <a:extLst>
              <a:ext uri="{FF2B5EF4-FFF2-40B4-BE49-F238E27FC236}">
                <a16:creationId xmlns:a16="http://schemas.microsoft.com/office/drawing/2014/main" id="{74292367-9AD0-46A1-ADCB-887DDA6C2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999656" y="3390398"/>
            <a:ext cx="6192688" cy="1496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将中缀算术表达式转换成后缀表达式。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对该后缀表达式求值。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2DEB2D7E-521D-4B88-8B00-70ABCEDAC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2033">
            <a:off x="8571349" y="2810896"/>
            <a:ext cx="7505517" cy="5056719"/>
          </a:xfrm>
          <a:prstGeom prst="rect">
            <a:avLst/>
          </a:prstGeom>
        </p:spPr>
      </p:pic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38C612-8867-45FD-B321-AF796459A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B96D49B-0D12-42C8-AA3D-7D39464C298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5FC4BE6A-8888-4337-95D5-1672CB1B6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552" y="2331349"/>
            <a:ext cx="4143404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>
              <a:buClr>
                <a:srgbClr val="F39801"/>
              </a:buClr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中缀表达式的求值过程：</a:t>
            </a:r>
          </a:p>
        </p:txBody>
      </p:sp>
      <p:sp>
        <p:nvSpPr>
          <p:cNvPr id="13" name="Text Box 4" descr="羊皮纸">
            <a:extLst>
              <a:ext uri="{FF2B5EF4-FFF2-40B4-BE49-F238E27FC236}">
                <a16:creationId xmlns:a16="http://schemas.microsoft.com/office/drawing/2014/main" id="{108E3E34-5605-4484-818A-A83195696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1500699" y="2293579"/>
            <a:ext cx="6291030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）将算术表达式转换成后缀表达式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34928" y="3106468"/>
            <a:ext cx="3357586" cy="39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exp </a:t>
            </a:r>
            <a:r>
              <a:rPr lang="en-US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cs typeface="Consolas" pitchFamily="49" charset="0"/>
                <a:sym typeface="Symbol"/>
              </a:rPr>
              <a:t> </a:t>
            </a:r>
            <a:r>
              <a:rPr 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postexp</a:t>
            </a:r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45"/>
          <p:cNvGrpSpPr/>
          <p:nvPr/>
        </p:nvGrpSpPr>
        <p:grpSpPr>
          <a:xfrm>
            <a:off x="9048328" y="4370042"/>
            <a:ext cx="1357322" cy="1867270"/>
            <a:chOff x="1571604" y="3786190"/>
            <a:chExt cx="1357322" cy="1867270"/>
          </a:xfrm>
        </p:grpSpPr>
        <p:cxnSp>
          <p:nvCxnSpPr>
            <p:cNvPr id="29" name="直接连接符 28"/>
            <p:cNvCxnSpPr/>
            <p:nvPr/>
          </p:nvCxnSpPr>
          <p:spPr>
            <a:xfrm rot="5400000">
              <a:off x="1107257" y="4464057"/>
              <a:ext cx="1357322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5400000">
              <a:off x="1965307" y="4464057"/>
              <a:ext cx="1357322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785918" y="5141924"/>
              <a:ext cx="857256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71604" y="5314906"/>
              <a:ext cx="1357322" cy="338554"/>
            </a:xfrm>
            <a:prstGeom prst="rect">
              <a:avLst/>
            </a:prstGeom>
            <a:ln>
              <a:noFill/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运算符栈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234928" y="3703649"/>
            <a:ext cx="335758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扫描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exp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的所有字符：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1552" y="4417235"/>
            <a:ext cx="5038972" cy="1820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400"/>
              <a:t>数字字符直接放在</a:t>
            </a:r>
            <a:r>
              <a:rPr lang="en-US" sz="2400"/>
              <a:t>postexp</a:t>
            </a:r>
            <a:r>
              <a:rPr lang="zh-CN" altLang="en-US" sz="2400"/>
              <a:t>中</a:t>
            </a:r>
            <a:endParaRPr lang="en-US" altLang="zh-CN" sz="2400"/>
          </a:p>
          <a:p>
            <a:pPr>
              <a:lnSpc>
                <a:spcPct val="200000"/>
              </a:lnSpc>
            </a:pPr>
            <a:r>
              <a:rPr lang="zh-CN" altLang="en-US" sz="2400"/>
              <a:t>运算符通过一个栈来处理优先级</a:t>
            </a: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F0694694-AC85-405B-AD85-F114C61535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2761">
            <a:off x="9462328" y="785678"/>
            <a:ext cx="4810764" cy="3241174"/>
          </a:xfrm>
          <a:prstGeom prst="rect">
            <a:avLst/>
          </a:prstGeom>
        </p:spPr>
      </p:pic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48CF34-A33D-4295-BF0E-B87148526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4E636C1-D528-49A1-84F8-FA029CC1594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31" name="Text Box 4" descr="羊皮纸">
            <a:extLst>
              <a:ext uri="{FF2B5EF4-FFF2-40B4-BE49-F238E27FC236}">
                <a16:creationId xmlns:a16="http://schemas.microsoft.com/office/drawing/2014/main" id="{DA22232F-1821-43EF-AD31-D0EA1D7A5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809318" y="1435102"/>
            <a:ext cx="250033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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 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postexp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9172" y="2037572"/>
            <a:ext cx="2924572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情况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（没有括号）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49470" y="2620429"/>
            <a:ext cx="92869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5400000">
            <a:off x="3038008" y="4252295"/>
            <a:ext cx="1357322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3896058" y="4252295"/>
            <a:ext cx="1357322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716669" y="4930162"/>
            <a:ext cx="857256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02355" y="5103144"/>
            <a:ext cx="12858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运算符栈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49844" y="3790872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postexp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7578604" y="4219500"/>
            <a:ext cx="2357454" cy="1588"/>
          </a:xfrm>
          <a:prstGeom prst="line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63916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21106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</a:t>
            </a:r>
            <a:endParaRPr lang="zh-CN" altLang="en-US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78296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06924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5552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78164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21304" y="2679726"/>
            <a:ext cx="4286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”</a:t>
            </a:r>
          </a:p>
        </p:txBody>
      </p:sp>
      <p:grpSp>
        <p:nvGrpSpPr>
          <p:cNvPr id="2" name="组合 27"/>
          <p:cNvGrpSpPr/>
          <p:nvPr/>
        </p:nvGrpSpPr>
        <p:grpSpPr>
          <a:xfrm>
            <a:off x="4216736" y="3002924"/>
            <a:ext cx="1030141" cy="1651468"/>
            <a:chOff x="2285984" y="2357430"/>
            <a:chExt cx="1030141" cy="1651468"/>
          </a:xfrm>
        </p:grpSpPr>
        <p:cxnSp>
          <p:nvCxnSpPr>
            <p:cNvPr id="22" name="直接箭头连接符 21"/>
            <p:cNvCxnSpPr/>
            <p:nvPr/>
          </p:nvCxnSpPr>
          <p:spPr>
            <a:xfrm rot="5400000">
              <a:off x="1964513" y="2678901"/>
              <a:ext cx="1500198" cy="857256"/>
            </a:xfrm>
            <a:prstGeom prst="straightConnector1">
              <a:avLst/>
            </a:prstGeom>
            <a:ln w="12700">
              <a:solidFill>
                <a:srgbClr val="F3980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1748917">
              <a:off x="2909860" y="2365824"/>
              <a:ext cx="406265" cy="16430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优先级比较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119172" y="5714196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优先级相同：先进栈的先退栈即先执行</a:t>
            </a:r>
            <a:r>
              <a:rPr lang="en-US" altLang="zh-CN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</a:t>
            </a:r>
            <a:r>
              <a:rPr lang="zh-CN" altLang="en-US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只有大于栈顶优先级才能直接进栈</a:t>
            </a:r>
          </a:p>
        </p:txBody>
      </p:sp>
      <p:cxnSp>
        <p:nvCxnSpPr>
          <p:cNvPr id="46" name="直接箭头连接符 45"/>
          <p:cNvCxnSpPr/>
          <p:nvPr/>
        </p:nvCxnSpPr>
        <p:spPr>
          <a:xfrm rot="16200000" flipH="1">
            <a:off x="4538206" y="4824593"/>
            <a:ext cx="1285884" cy="357190"/>
          </a:xfrm>
          <a:prstGeom prst="straightConnector1">
            <a:avLst/>
          </a:prstGeom>
          <a:ln w="38100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9"/>
          <p:cNvGrpSpPr/>
          <p:nvPr/>
        </p:nvGrpSpPr>
        <p:grpSpPr>
          <a:xfrm>
            <a:off x="6096000" y="4321172"/>
            <a:ext cx="4214842" cy="838620"/>
            <a:chOff x="4857752" y="3929066"/>
            <a:chExt cx="4214842" cy="838620"/>
          </a:xfrm>
        </p:grpSpPr>
        <p:sp>
          <p:nvSpPr>
            <p:cNvPr id="48" name="下箭头 47"/>
            <p:cNvSpPr/>
            <p:nvPr/>
          </p:nvSpPr>
          <p:spPr bwMode="auto">
            <a:xfrm>
              <a:off x="6786578" y="3929066"/>
              <a:ext cx="357190" cy="432000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 type="triangl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57752" y="4429132"/>
              <a:ext cx="42148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“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1+2+3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 </a:t>
              </a:r>
              <a:r>
                <a:rPr lang="zh-CN" altLang="en-US" sz="20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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“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1 2 </a:t>
              </a:r>
              <a:r>
                <a:rPr lang="en-US" altLang="zh-CN" sz="200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 +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120842" y="6237312"/>
            <a:ext cx="4429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en-US" altLang="zh-CN" sz="2000" i="1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</a:t>
            </a:r>
            <a:r>
              <a:rPr lang="zh-CN" altLang="en-US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扫描完毕，所有运算符退栈</a:t>
            </a:r>
          </a:p>
        </p:txBody>
      </p:sp>
      <p:sp>
        <p:nvSpPr>
          <p:cNvPr id="4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62D3AC-7994-48DC-98F0-DF49A1F30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D4EAB7F0-7D0E-461D-BDD7-CB33026E2E0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50" name="图片 49" descr="乐高玩具&#10;&#10;低可信度描述已自动生成">
            <a:extLst>
              <a:ext uri="{FF2B5EF4-FFF2-40B4-BE49-F238E27FC236}">
                <a16:creationId xmlns:a16="http://schemas.microsoft.com/office/drawing/2014/main" id="{E9C4E468-7F7E-49A3-ABA3-F32F532C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2761">
            <a:off x="9462328" y="785678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1.48148E-6 C -0.00312 0.01018 -0.00534 0.02083 0.01367 0.03171 C 0.03255 0.04282 0.06706 0.05231 0.11211 0.06551 C 0.15742 0.07893 0.25143 0.09375 0.28464 0.11227 C 0.31784 0.13055 0.31459 0.15347 0.31133 0.1766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C -0.00742 0.00972 -0.01497 0.01551 -0.0181 0.06111 C -0.02122 0.10671 -0.01836 0.22917 -0.01836 0.27338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5273 0.01366 0.10559 0.02754 0.15117 0.04236 C 0.19661 0.05694 0.24987 0.0662 0.2733 0.08796 C 0.29661 0.10972 0.28802 0.15625 0.29205 0.174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0.21759 C -0.01484 0.19514 -0.05261 0.10717 0.00273 0.08403 C 0.05794 0.06088 0.25378 0.06342 0.31328 0.07801 C 0.37279 0.09282 0.35013 0.15208 0.35989 0.17153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456 C -0.00117 -0.04977 -0.00117 -0.05417 -0.00794 -0.0456 C -0.01458 -0.03727 -0.02877 -0.03889 -0.04127 0.00486 C -0.0539 0.04861 -0.07409 0.17338 -0.08281 0.21759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1.48148E-6 C -0.01237 0.00162 -0.0207 0.0037 -0.00274 0.01273 C 0.0151 0.02153 0.05989 0.04305 0.10325 0.05417 C 0.14674 0.06528 0.22604 0.05949 0.25755 0.07963 C 0.28906 0.09977 0.28542 0.15509 0.29284 0.175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81 0.2243 C -0.09726 0.18889 -0.11146 0.1537 -0.07239 0.12245 C -0.03346 0.0912 0.07982 0.04236 0.15104 0.03727 C 0.22201 0.03217 0.31823 0.06967 0.35495 0.09259 C 0.39193 0.11551 0.36849 0.1581 0.37214 0.17546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87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8" grpId="1"/>
      <p:bldP spid="39" grpId="0"/>
      <p:bldP spid="40" grpId="0"/>
      <p:bldP spid="40" grpId="1"/>
      <p:bldP spid="41" grpId="0"/>
      <p:bldP spid="31" grpId="0"/>
      <p:bldP spid="5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2535011" y="2498089"/>
            <a:ext cx="92869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535143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892333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*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249523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678151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606977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49391" y="2557384"/>
            <a:ext cx="428628" cy="24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“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964167" y="2557384"/>
            <a:ext cx="428628" cy="24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”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106779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535407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892597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249787" y="2557384"/>
            <a:ext cx="428628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ea typeface="+mn-ea"/>
              <a:cs typeface="Consolas" pitchFamily="49" charset="0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 rot="5400000">
            <a:off x="3193641" y="3837750"/>
            <a:ext cx="1357322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rot="5400000">
            <a:off x="4051691" y="3837750"/>
            <a:ext cx="1357322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3872302" y="4515617"/>
            <a:ext cx="857256" cy="1588"/>
          </a:xfrm>
          <a:prstGeom prst="line">
            <a:avLst/>
          </a:prstGeom>
          <a:ln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739592" y="4598784"/>
            <a:ext cx="128588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运算符栈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59648" y="3445636"/>
            <a:ext cx="1428760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postexp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：</a:t>
            </a:r>
          </a:p>
        </p:txBody>
      </p:sp>
      <p:cxnSp>
        <p:nvCxnSpPr>
          <p:cNvPr id="125" name="直接连接符 124"/>
          <p:cNvCxnSpPr/>
          <p:nvPr/>
        </p:nvCxnSpPr>
        <p:spPr>
          <a:xfrm>
            <a:off x="6888408" y="3874263"/>
            <a:ext cx="2880000" cy="1588"/>
          </a:xfrm>
          <a:prstGeom prst="line">
            <a:avLst/>
          </a:prstGeom>
          <a:ln w="381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380084" y="5226349"/>
            <a:ext cx="3853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  <a:defRPr sz="18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000"/>
              <a:t>(</a:t>
            </a:r>
            <a:r>
              <a:rPr lang="zh-CN" altLang="en-US" sz="2000"/>
              <a:t>：一个子表达式开始，进栈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380084" y="4869160"/>
            <a:ext cx="3853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  <a:defRPr sz="18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000"/>
              <a:t>开始时，任何运算符都进栈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380084" y="5583539"/>
            <a:ext cx="3853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  <a:defRPr sz="18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000"/>
              <a:t>栈顶为</a:t>
            </a:r>
            <a:r>
              <a:rPr lang="en-US" altLang="zh-CN" sz="2000"/>
              <a:t>(</a:t>
            </a:r>
            <a:r>
              <a:rPr lang="zh-CN" altLang="en-US" sz="2000"/>
              <a:t>：任何运算符进栈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380084" y="5957632"/>
            <a:ext cx="3853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  <a:defRPr sz="18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000"/>
              <a:t>)</a:t>
            </a:r>
            <a:r>
              <a:rPr lang="zh-CN" altLang="en-US" sz="2000"/>
              <a:t>：退栈到（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80083" y="6319719"/>
            <a:ext cx="562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400"/>
              </a:lnSpc>
              <a:buFont typeface="Wingdings" panose="05000000000000000000" pitchFamily="2" charset="2"/>
              <a:buChar char="l"/>
              <a:defRPr sz="18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000"/>
              <a:t>只有大于栈顶的优先级，才进栈；否则退栈</a:t>
            </a:r>
          </a:p>
        </p:txBody>
      </p:sp>
      <p:grpSp>
        <p:nvGrpSpPr>
          <p:cNvPr id="2" name="组合 132"/>
          <p:cNvGrpSpPr/>
          <p:nvPr/>
        </p:nvGrpSpPr>
        <p:grpSpPr>
          <a:xfrm>
            <a:off x="6148249" y="3945702"/>
            <a:ext cx="4071966" cy="770581"/>
            <a:chOff x="4286248" y="3286124"/>
            <a:chExt cx="4071966" cy="770581"/>
          </a:xfrm>
        </p:grpSpPr>
        <p:sp>
          <p:nvSpPr>
            <p:cNvPr id="131" name="下箭头 130"/>
            <p:cNvSpPr/>
            <p:nvPr/>
          </p:nvSpPr>
          <p:spPr bwMode="auto">
            <a:xfrm>
              <a:off x="6143636" y="3286124"/>
              <a:ext cx="214314" cy="357190"/>
            </a:xfrm>
            <a:prstGeom prst="down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86248" y="3714752"/>
              <a:ext cx="4071966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postexp =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“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 1 3 + * 4 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”</a:t>
              </a:r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AEEBF303-3D70-4771-8960-919E7A920C5D}"/>
              </a:ext>
            </a:extLst>
          </p:cNvPr>
          <p:cNvSpPr txBox="1"/>
          <p:nvPr/>
        </p:nvSpPr>
        <p:spPr>
          <a:xfrm>
            <a:off x="1739467" y="1443229"/>
            <a:ext cx="250033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exp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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 </a:t>
            </a:r>
            <a:r>
              <a:rPr 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postexp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68025709-E0C7-4F0F-B6F0-B08190727DBA}"/>
              </a:ext>
            </a:extLst>
          </p:cNvPr>
          <p:cNvSpPr txBox="1"/>
          <p:nvPr/>
        </p:nvSpPr>
        <p:spPr>
          <a:xfrm>
            <a:off x="2121781" y="2018467"/>
            <a:ext cx="2924572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情况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（带有括号）</a:t>
            </a:r>
          </a:p>
        </p:txBody>
      </p:sp>
      <p:sp>
        <p:nvSpPr>
          <p:cNvPr id="3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47165F-874C-4C02-BF5F-8102B266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2BF86130-2DF0-4771-9743-1201557A320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9" name="图片 38" descr="乐高玩具&#10;&#10;低可信度描述已自动生成">
            <a:extLst>
              <a:ext uri="{FF2B5EF4-FFF2-40B4-BE49-F238E27FC236}">
                <a16:creationId xmlns:a16="http://schemas.microsoft.com/office/drawing/2014/main" id="{FF3A6588-3C64-4EA5-B0B5-ED99A267D5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2033">
            <a:off x="8571349" y="2810896"/>
            <a:ext cx="7505517" cy="5056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C 0.03646 0.02037 0.07279 0.04121 0.11537 0.05949 C 0.15781 0.07778 0.22774 0.09352 0.25508 0.10857 C 0.28242 0.12361 0.28086 0.13704 0.27917 0.1509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7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3.7037E-6 C 0.00494 0.01621 0.0082 0.03033 0.01028 0.0713 C 0.01224 0.11227 0.01237 0.20926 0.01315 0.2458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5 0.00371 C -0.00912 0.01528 -0.01029 0.02732 -0.01146 0.03936 C -0.01289 0.05139 -0.01459 0.0463 -0.01576 0.07524 C -0.01693 0.10394 -0.01771 0.18334 -0.01823 0.21204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C 0.02565 0.0169 0.0513 0.03426 0.08438 0.04954 C 0.11732 0.06459 0.17539 0.07385 0.19779 0.09051 C 0.22005 0.10695 0.21472 0.13704 0.21914 0.14977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903 C -0.0181 0.01436 -0.03477 0.02014 -0.04922 0.04236 C -0.06354 0.06459 -0.08138 0.11945 -0.08789 0.14283 C -0.09453 0.16621 -0.08802 0.17408 -0.08802 0.18241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C 0.01745 0.01806 0.03529 0.03635 0.06316 0.04838 C 0.09089 0.06019 0.14649 0.05417 0.16667 0.07107 C 0.18698 0.08797 0.18099 0.1338 0.1849 0.15047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54 0.15232 C -0.09336 0.12524 -0.09792 0.09838 -0.0707 0.08102 C -0.04349 0.06343 0.02552 0.05 0.07461 0.04699 C 0.12357 0.04399 0.19414 0.04676 0.22305 0.06412 C 0.25182 0.08102 0.24232 0.13241 0.24739 0.15047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0.24584 C 0.01159 0.19977 0.00989 0.15394 0.0237 0.11436 C 0.0375 0.07477 0.04193 0.02639 0.09544 0.0088 C 0.14909 -0.00879 0.29792 -0.01458 0.34518 0.0088 C 0.39232 0.03218 0.38555 0.09074 0.37891 0.14954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-0.0349 0.00139 -0.06966 0.00278 -0.09688 0.00787 C -0.12409 0.01273 -0.14909 0.00718 -0.16328 0.02986 C -0.17748 0.05232 -0.17956 0.09769 -0.18164 0.14329 " pathEditMode="relative" rAng="0" ptsTypes="AAAA">
                                      <p:cBhvr>
                                        <p:cTn id="6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C 4.79167E-6 0.00116 0.00026 0.00278 0.02187 0.00672 C 0.04362 0.01065 0.10143 0.00672 0.13007 0.02292 C 0.15833 0.03936 0.18268 0.0838 0.19296 0.1051 C 0.20312 0.12616 0.19179 0.14098 0.1914 0.1507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77 0.18241 C -0.18659 0.15695 -0.19128 0.13218 -0.17852 0.11574 C -0.16576 0.09954 -0.15508 0.09074 -0.10547 0.08403 C -0.05586 0.07708 0.0625 0.07199 0.1194 0.07431 C 0.17617 0.07639 0.21419 0.08588 0.23594 0.09676 C 0.25781 0.10787 0.24674 0.13102 0.25 0.14005 " pathEditMode="relative" rAng="0" ptsTypes="AAAAAA">
                                      <p:cBhvr>
                                        <p:cTn id="7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0" grpId="1"/>
      <p:bldP spid="111" grpId="0"/>
      <p:bldP spid="111" grpId="1"/>
      <p:bldP spid="112" grpId="0"/>
      <p:bldP spid="113" grpId="0"/>
      <p:bldP spid="116" grpId="0"/>
      <p:bldP spid="116" grpId="1"/>
      <p:bldP spid="117" grpId="0"/>
      <p:bldP spid="118" grpId="0"/>
      <p:bldP spid="119" grpId="0"/>
      <p:bldP spid="119" grpId="1"/>
      <p:bldP spid="126" grpId="0"/>
      <p:bldP spid="127" grpId="0"/>
      <p:bldP spid="128" grpId="0"/>
      <p:bldP spid="129" grpId="0"/>
      <p:bldP spid="1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1738282" y="1354985"/>
            <a:ext cx="8715436" cy="5338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/>
              <a:t>while (</a:t>
            </a:r>
            <a:r>
              <a:rPr lang="zh-CN" altLang="en-US"/>
              <a:t>从</a:t>
            </a:r>
            <a:r>
              <a:rPr lang="en-US">
                <a:solidFill>
                  <a:srgbClr val="CE3B37"/>
                </a:solidFill>
              </a:rPr>
              <a:t>exp</a:t>
            </a:r>
            <a:r>
              <a:rPr lang="zh-CN" altLang="en-US"/>
              <a:t>读取字符</a:t>
            </a:r>
            <a:r>
              <a:rPr lang="en-US"/>
              <a:t>ch，ch!='\0')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{  ch</a:t>
            </a:r>
            <a:r>
              <a:rPr lang="zh-CN" altLang="en-US"/>
              <a:t>为数字：将后续的所有数字均依次存放到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</a:t>
            </a:r>
            <a:r>
              <a:rPr lang="en-US"/>
              <a:t>，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       </a:t>
            </a:r>
            <a:r>
              <a:rPr lang="zh-CN" altLang="en-US"/>
              <a:t>并以字符</a:t>
            </a:r>
            <a:r>
              <a:rPr lang="en-US"/>
              <a:t>'#'</a:t>
            </a:r>
            <a:r>
              <a:rPr lang="zh-CN" altLang="en-US"/>
              <a:t>标志数值串结束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ch</a:t>
            </a:r>
            <a:r>
              <a:rPr lang="zh-CN" altLang="en-US"/>
              <a:t>为左括号</a:t>
            </a:r>
            <a:r>
              <a:rPr lang="en-US"/>
              <a:t>'('</a:t>
            </a:r>
            <a:r>
              <a:rPr lang="zh-CN" altLang="en-US"/>
              <a:t>：将此括号进栈到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ch</a:t>
            </a:r>
            <a:r>
              <a:rPr lang="zh-CN" altLang="en-US"/>
              <a:t>为右括号</a:t>
            </a:r>
            <a:r>
              <a:rPr lang="en-US"/>
              <a:t>')'</a:t>
            </a:r>
            <a:r>
              <a:rPr lang="zh-CN" altLang="en-US"/>
              <a:t>：将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中出栈时遇到的第一个左括号</a:t>
            </a:r>
            <a:r>
              <a:rPr lang="en-US"/>
              <a:t>'('</a:t>
            </a:r>
            <a:r>
              <a:rPr lang="zh-CN" altLang="en-US"/>
              <a:t>以前的运算符依次出</a:t>
            </a:r>
            <a:endParaRPr lang="en-US" altLang="zh-CN"/>
          </a:p>
          <a:p>
            <a:pPr>
              <a:lnSpc>
                <a:spcPct val="70000"/>
              </a:lnSpc>
            </a:pPr>
            <a:r>
              <a:rPr lang="en-US" altLang="zh-CN"/>
              <a:t>            </a:t>
            </a:r>
            <a:r>
              <a:rPr lang="zh-CN" altLang="en-US"/>
              <a:t>栈并存放到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中，然后将左括号</a:t>
            </a:r>
            <a:r>
              <a:rPr lang="en-US"/>
              <a:t>'('</a:t>
            </a:r>
            <a:r>
              <a:rPr lang="zh-CN" altLang="en-US"/>
              <a:t>出栈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ch</a:t>
            </a:r>
            <a:r>
              <a:rPr lang="zh-CN" altLang="en-US"/>
              <a:t>为其他运算符：</a:t>
            </a:r>
          </a:p>
          <a:p>
            <a:pPr>
              <a:lnSpc>
                <a:spcPct val="70000"/>
              </a:lnSpc>
            </a:pPr>
            <a:r>
              <a:rPr lang="en-US"/>
              <a:t>       if </a:t>
            </a:r>
            <a:r>
              <a:rPr lang="zh-CN" altLang="en-US"/>
              <a:t>（栈空或者栈顶运算符为</a:t>
            </a:r>
            <a:r>
              <a:rPr lang="en-US"/>
              <a:t>'('</a:t>
            </a:r>
            <a:r>
              <a:rPr lang="zh-CN" altLang="en-US"/>
              <a:t>） 直接将</a:t>
            </a:r>
            <a:r>
              <a:rPr lang="en-US"/>
              <a:t>ch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   else if (ch</a:t>
            </a:r>
            <a:r>
              <a:rPr lang="zh-CN" altLang="en-US"/>
              <a:t>的优先级高于栈顶运算符的优先级</a:t>
            </a:r>
            <a:r>
              <a:rPr lang="en-US"/>
              <a:t>)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  </a:t>
            </a:r>
            <a:r>
              <a:rPr lang="zh-CN" altLang="en-US"/>
              <a:t>直接将</a:t>
            </a:r>
            <a:r>
              <a:rPr lang="en-US"/>
              <a:t>ch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   else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  </a:t>
            </a:r>
            <a:r>
              <a:rPr lang="zh-CN" altLang="en-US"/>
              <a:t>依次出栈并存入到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中，直到栈顶运算符优先级小于</a:t>
            </a:r>
            <a:r>
              <a:rPr lang="en-US"/>
              <a:t>ch</a:t>
            </a:r>
            <a:r>
              <a:rPr lang="zh-CN" altLang="en-US"/>
              <a:t>的</a:t>
            </a:r>
            <a:endParaRPr lang="en-US" altLang="zh-CN"/>
          </a:p>
          <a:p>
            <a:pPr>
              <a:lnSpc>
                <a:spcPct val="70000"/>
              </a:lnSpc>
            </a:pPr>
            <a:r>
              <a:rPr lang="en-US" altLang="zh-CN"/>
              <a:t>            </a:t>
            </a:r>
            <a:r>
              <a:rPr lang="zh-CN" altLang="en-US"/>
              <a:t>优先级，然后将</a:t>
            </a:r>
            <a:r>
              <a:rPr lang="en-US"/>
              <a:t>ch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zh-CN" altLang="en-US"/>
              <a:t>若</a:t>
            </a:r>
            <a:r>
              <a:rPr lang="en-US">
                <a:solidFill>
                  <a:srgbClr val="CE3B37"/>
                </a:solidFill>
              </a:rPr>
              <a:t>exp</a:t>
            </a:r>
            <a:r>
              <a:rPr lang="zh-CN" altLang="en-US"/>
              <a:t>扫描完毕</a:t>
            </a:r>
            <a:r>
              <a:rPr lang="en-US"/>
              <a:t>，</a:t>
            </a:r>
            <a:r>
              <a:rPr lang="zh-CN" altLang="en-US"/>
              <a:t>则将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中所有运算符依次出栈并存放到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中。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491448-846F-43FD-8816-7E85591E1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ECD32B4-F1DD-46B6-931F-28179B523F1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2063552" y="1319620"/>
            <a:ext cx="9226349" cy="261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设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一个栈的输入序列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，则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借助一个栈所得到的输出序列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不可能是（  ）。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B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C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D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83972" name="Line 4"/>
          <p:cNvSpPr>
            <a:spLocks noChangeShapeType="1"/>
          </p:cNvSpPr>
          <p:nvPr/>
        </p:nvSpPr>
        <p:spPr bwMode="auto">
          <a:xfrm>
            <a:off x="5159375" y="4671438"/>
            <a:ext cx="0" cy="1800225"/>
          </a:xfrm>
          <a:prstGeom prst="line">
            <a:avLst/>
          </a:prstGeom>
          <a:ln>
            <a:solidFill>
              <a:srgbClr val="F39801"/>
            </a:solidFill>
            <a:headEnd/>
            <a:tailEnd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973" name="Line 5"/>
          <p:cNvSpPr>
            <a:spLocks noChangeShapeType="1"/>
          </p:cNvSpPr>
          <p:nvPr/>
        </p:nvSpPr>
        <p:spPr bwMode="auto">
          <a:xfrm>
            <a:off x="6096000" y="4692075"/>
            <a:ext cx="0" cy="1800225"/>
          </a:xfrm>
          <a:prstGeom prst="line">
            <a:avLst/>
          </a:prstGeom>
          <a:ln>
            <a:solidFill>
              <a:srgbClr val="F39801"/>
            </a:solidFill>
            <a:headEnd/>
            <a:tailEnd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974" name="Line 6"/>
          <p:cNvSpPr>
            <a:spLocks noChangeShapeType="1"/>
          </p:cNvSpPr>
          <p:nvPr/>
        </p:nvSpPr>
        <p:spPr bwMode="auto">
          <a:xfrm>
            <a:off x="5159376" y="6492299"/>
            <a:ext cx="936625" cy="0"/>
          </a:xfrm>
          <a:prstGeom prst="line">
            <a:avLst/>
          </a:prstGeom>
          <a:ln>
            <a:solidFill>
              <a:srgbClr val="F39801"/>
            </a:solidFill>
            <a:headEnd/>
            <a:tailEnd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4271951" y="4474704"/>
            <a:ext cx="431800" cy="3007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838564" y="4474704"/>
            <a:ext cx="431800" cy="3007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3479789" y="4474704"/>
            <a:ext cx="431800" cy="3007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3046401" y="4474704"/>
            <a:ext cx="431800" cy="3007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1532721" y="4083416"/>
            <a:ext cx="345916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选项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不可能的？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5446713" y="6597091"/>
            <a:ext cx="431800" cy="2462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6432539" y="4745644"/>
            <a:ext cx="316865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下一步不可能出栈</a:t>
            </a: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gray">
          <a:xfrm>
            <a:off x="1416321" y="1574710"/>
            <a:ext cx="874446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>
                <a:solidFill>
                  <a:srgbClr val="CE3B37"/>
                </a:solidFill>
              </a:rPr>
              <a:t>示例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7994" y="5598141"/>
            <a:ext cx="135732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答案为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endParaRPr lang="zh-CN" altLang="en-US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871EAE-8F63-45AC-A076-9B14FAE9B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E22DC9D-ED3C-4B72-9AF9-36C32CF15DC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0" name="图片 19" descr="乐高玩具&#10;&#10;低可信度描述已自动生成">
            <a:extLst>
              <a:ext uri="{FF2B5EF4-FFF2-40B4-BE49-F238E27FC236}">
                <a16:creationId xmlns:a16="http://schemas.microsoft.com/office/drawing/2014/main" id="{3C91B299-A5CD-40B5-A316-0EAC81C8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4" y="3917296"/>
            <a:ext cx="4327703" cy="29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C 0.0013 -0.00139 0.0026 -0.00278 0.0125 3.33333E-6 C 0.02239 0.00277 0.04817 0.00833 0.05976 0.01666 C 0.07135 0.025 0.07695 0.01018 0.08203 0.05 C 0.08697 0.08981 0.08854 0.17268 0.09036 0.25555 " pathEditMode="fixed" rAng="0" ptsTypes="AAAAA">
                                      <p:cBhvr>
                                        <p:cTn id="6" dur="2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024 C 0.00222 -0.00139 0.01016 -0.00232 0.02357 -0.00024 C 0.03698 0.00185 0.05808 0.00463 0.075 0.01273 C 0.0918 0.02083 0.11641 0.01574 0.125 0.04791 C 0.13347 0.08009 0.12604 0.17245 0.1263 0.2053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5 0.00578 C -0.02644 0.00393 -0.0151 0.00254 0.00482 0.00578 C 0.02487 0.00925 0.06146 0.01643 0.08282 0.02569 C 0.10417 0.03495 0.12136 0.04236 0.13334 0.0618 C 0.14558 0.08125 0.15079 0.125 0.15547 0.14189 " pathEditMode="fixed" rAng="0" ptsTypes="AAAAA">
                                      <p:cBhvr>
                                        <p:cTn id="14" dur="20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18 0.00393 C -0.03464 0.00439 -0.00508 0.00277 0.01979 0.00694 C 0.04479 0.01088 0.08008 0.02013 0.10377 0.02731 C 0.12747 0.03449 0.14752 0.03981 0.16211 0.04953 C 0.17669 0.05925 0.18476 0.078 0.19101 0.08564 " pathEditMode="fixed" rAng="0" ptsTypes="AAAAA">
                                      <p:cBhvr>
                                        <p:cTn id="18" dur="2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02 0.08564 C 0.18451 0.06712 0.178 0.04884 0.19662 0.03564 C 0.21524 0.02245 0.2586 0.01412 0.30222 0.00601 " pathEditMode="fixed" rAng="0" ptsTypes="AAA">
                                      <p:cBhvr>
                                        <p:cTn id="22" dur="2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/>
      <p:bldP spid="83976" grpId="0"/>
      <p:bldP spid="83977" grpId="0"/>
      <p:bldP spid="83978" grpId="0"/>
      <p:bldP spid="83978" grpId="1"/>
      <p:bldP spid="8398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847528" y="1953138"/>
            <a:ext cx="8572560" cy="447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/>
              <a:t>while (</a:t>
            </a:r>
            <a:r>
              <a:rPr lang="zh-CN" altLang="en-US"/>
              <a:t>从</a:t>
            </a:r>
            <a:r>
              <a:rPr lang="en-US">
                <a:solidFill>
                  <a:srgbClr val="CE3B37"/>
                </a:solidFill>
              </a:rPr>
              <a:t>exp</a:t>
            </a:r>
            <a:r>
              <a:rPr lang="zh-CN" altLang="en-US"/>
              <a:t>读取字符</a:t>
            </a:r>
            <a:r>
              <a:rPr lang="en-US"/>
              <a:t>ch，ch!='\0')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{   ch</a:t>
            </a:r>
            <a:r>
              <a:rPr lang="zh-CN" altLang="en-US"/>
              <a:t>为数字：将后续的所有数字均依次存放到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</a:t>
            </a:r>
            <a:r>
              <a:rPr lang="en-US"/>
              <a:t>，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          </a:t>
            </a:r>
            <a:r>
              <a:rPr lang="zh-CN" altLang="en-US"/>
              <a:t>并以字符</a:t>
            </a:r>
            <a:r>
              <a:rPr lang="en-US"/>
              <a:t>'#'</a:t>
            </a:r>
            <a:r>
              <a:rPr lang="zh-CN" altLang="en-US"/>
              <a:t>标志数值串结束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    ch</a:t>
            </a:r>
            <a:r>
              <a:rPr lang="zh-CN" altLang="en-US"/>
              <a:t>为左括号</a:t>
            </a:r>
            <a:r>
              <a:rPr lang="en-US"/>
              <a:t>'('</a:t>
            </a:r>
            <a:r>
              <a:rPr lang="zh-CN" altLang="en-US"/>
              <a:t>：将此括号进栈到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    ch</a:t>
            </a:r>
            <a:r>
              <a:rPr lang="zh-CN" altLang="en-US"/>
              <a:t>为右括号</a:t>
            </a:r>
            <a:r>
              <a:rPr lang="en-US"/>
              <a:t>')'</a:t>
            </a:r>
            <a:r>
              <a:rPr lang="zh-CN" altLang="en-US"/>
              <a:t>：将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中出栈时遇到的第一个左括号</a:t>
            </a:r>
            <a:r>
              <a:rPr lang="en-US"/>
              <a:t>'('</a:t>
            </a:r>
            <a:r>
              <a:rPr lang="zh-CN" altLang="en-US"/>
              <a:t>以前的运算符</a:t>
            </a: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/>
              <a:t>             </a:t>
            </a:r>
            <a:r>
              <a:rPr lang="zh-CN" altLang="en-US"/>
              <a:t>依次出栈并存放到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中，然后将左括号</a:t>
            </a:r>
            <a:r>
              <a:rPr lang="en-US"/>
              <a:t>'('</a:t>
            </a:r>
            <a:r>
              <a:rPr lang="zh-CN" altLang="en-US"/>
              <a:t>出栈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    ch</a:t>
            </a:r>
            <a:r>
              <a:rPr lang="zh-CN" altLang="en-US"/>
              <a:t>为</a:t>
            </a:r>
            <a:r>
              <a:rPr lang="en-US"/>
              <a:t>'+'</a:t>
            </a:r>
            <a:r>
              <a:rPr lang="zh-CN" altLang="en-US"/>
              <a:t>或</a:t>
            </a:r>
            <a:r>
              <a:rPr lang="en-US"/>
              <a:t>'-'</a:t>
            </a:r>
            <a:r>
              <a:rPr lang="zh-CN" altLang="en-US"/>
              <a:t>：出栈运算符并存放到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</a:t>
            </a:r>
            <a:r>
              <a:rPr lang="en-US"/>
              <a:t>，</a:t>
            </a:r>
            <a:r>
              <a:rPr lang="zh-CN" altLang="en-US"/>
              <a:t>直到栈空或者栈顶为</a:t>
            </a:r>
            <a:r>
              <a:rPr lang="en-US"/>
              <a:t>'('</a:t>
            </a:r>
            <a:r>
              <a:rPr lang="zh-CN" altLang="en-US"/>
              <a:t>，</a:t>
            </a: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/>
              <a:t>             </a:t>
            </a:r>
            <a:r>
              <a:rPr lang="zh-CN" altLang="en-US"/>
              <a:t>然后将</a:t>
            </a:r>
            <a:r>
              <a:rPr lang="en-US"/>
              <a:t>'+'</a:t>
            </a:r>
            <a:r>
              <a:rPr lang="zh-CN" altLang="en-US"/>
              <a:t>或</a:t>
            </a:r>
            <a:r>
              <a:rPr lang="en-US"/>
              <a:t>'-'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    ch</a:t>
            </a:r>
            <a:r>
              <a:rPr lang="zh-CN" altLang="en-US"/>
              <a:t>为</a:t>
            </a:r>
            <a:r>
              <a:rPr lang="en-US"/>
              <a:t>'*'</a:t>
            </a:r>
            <a:r>
              <a:rPr lang="zh-CN" altLang="en-US"/>
              <a:t>或</a:t>
            </a:r>
            <a:r>
              <a:rPr lang="en-US"/>
              <a:t>'/'</a:t>
            </a:r>
            <a:r>
              <a:rPr lang="zh-CN" altLang="en-US"/>
              <a:t>：出栈运算符并存放到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</a:t>
            </a:r>
            <a:r>
              <a:rPr lang="en-US"/>
              <a:t>，</a:t>
            </a:r>
            <a:r>
              <a:rPr lang="zh-CN" altLang="en-US"/>
              <a:t>直到栈空或者栈顶</a:t>
            </a: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/>
              <a:t>             </a:t>
            </a:r>
            <a:r>
              <a:rPr lang="zh-CN" altLang="en-US"/>
              <a:t>为</a:t>
            </a:r>
            <a:r>
              <a:rPr lang="en-US"/>
              <a:t>'('</a:t>
            </a:r>
            <a:r>
              <a:rPr lang="zh-CN" altLang="en-US"/>
              <a:t>、</a:t>
            </a:r>
            <a:r>
              <a:rPr lang="en-US"/>
              <a:t>'+'</a:t>
            </a:r>
            <a:r>
              <a:rPr lang="zh-CN" altLang="en-US"/>
              <a:t>或</a:t>
            </a:r>
            <a:r>
              <a:rPr lang="en-US"/>
              <a:t>'-'</a:t>
            </a:r>
            <a:r>
              <a:rPr lang="zh-CN" altLang="en-US"/>
              <a:t>，然后将</a:t>
            </a:r>
            <a:r>
              <a:rPr lang="en-US"/>
              <a:t>'+'</a:t>
            </a:r>
            <a:r>
              <a:rPr lang="zh-CN" altLang="en-US"/>
              <a:t>或</a:t>
            </a:r>
            <a:r>
              <a:rPr lang="en-US"/>
              <a:t>'-'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}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zh-CN" altLang="en-US"/>
              <a:t>若</a:t>
            </a:r>
            <a:r>
              <a:rPr lang="en-US">
                <a:solidFill>
                  <a:srgbClr val="CE3B37"/>
                </a:solidFill>
              </a:rPr>
              <a:t>exp</a:t>
            </a:r>
            <a:r>
              <a:rPr lang="zh-CN" altLang="en-US"/>
              <a:t>扫描完毕</a:t>
            </a:r>
            <a:r>
              <a:rPr lang="en-US"/>
              <a:t>，</a:t>
            </a:r>
            <a:r>
              <a:rPr lang="zh-CN" altLang="en-US"/>
              <a:t>则将</a:t>
            </a:r>
            <a:r>
              <a:rPr lang="en-US">
                <a:solidFill>
                  <a:srgbClr val="F39801"/>
                </a:solidFill>
              </a:rPr>
              <a:t>Optr</a:t>
            </a:r>
            <a:r>
              <a:rPr lang="zh-CN" altLang="en-US"/>
              <a:t>中所有运算符依次出栈并存放到</a:t>
            </a:r>
            <a:r>
              <a:rPr lang="en-US">
                <a:solidFill>
                  <a:srgbClr val="CE3B37"/>
                </a:solidFill>
              </a:rPr>
              <a:t>postexp</a:t>
            </a:r>
            <a:r>
              <a:rPr lang="zh-CN" altLang="en-US"/>
              <a:t>中。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03512" y="1489412"/>
            <a:ext cx="30718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针对简单表达式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exp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B981D1-6963-4A5A-92B9-767A1965D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DC6E8D1-0110-4606-A1F3-3F713659760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4034" y="1888046"/>
            <a:ext cx="8143932" cy="462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void </a:t>
            </a:r>
            <a:r>
              <a:rPr lang="en-US">
                <a:solidFill>
                  <a:srgbClr val="CE3B37"/>
                </a:solidFill>
              </a:rPr>
              <a:t>trans</a:t>
            </a:r>
            <a:r>
              <a:rPr lang="en-US"/>
              <a:t>(char *exp，char postexp[])		</a:t>
            </a:r>
            <a:endParaRPr lang="zh-CN" altLang="en-US"/>
          </a:p>
          <a:p>
            <a:r>
              <a:rPr lang="en-US"/>
              <a:t>{  char e;  </a:t>
            </a:r>
          </a:p>
          <a:p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SqStack *Optr;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定义运算符栈指针</a:t>
            </a:r>
          </a:p>
          <a:p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InitStack(Optr);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初始化运算符栈</a:t>
            </a:r>
          </a:p>
          <a:p>
            <a:r>
              <a:rPr lang="en-US"/>
              <a:t>   int i=0;				</a:t>
            </a:r>
            <a:r>
              <a:rPr lang="en-US">
                <a:solidFill>
                  <a:srgbClr val="002060"/>
                </a:solidFill>
              </a:rPr>
              <a:t>//i</a:t>
            </a:r>
            <a:r>
              <a:rPr lang="zh-CN" altLang="en-US">
                <a:solidFill>
                  <a:srgbClr val="002060"/>
                </a:solidFill>
              </a:rPr>
              <a:t>作为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的下标</a:t>
            </a:r>
          </a:p>
          <a:p>
            <a:r>
              <a:rPr lang="en-US"/>
              <a:t>   while (*exp!='\0')			</a:t>
            </a:r>
            <a:r>
              <a:rPr lang="en-US">
                <a:solidFill>
                  <a:srgbClr val="002060"/>
                </a:solidFill>
              </a:rPr>
              <a:t>//exp</a:t>
            </a:r>
            <a:r>
              <a:rPr lang="zh-CN" altLang="en-US">
                <a:solidFill>
                  <a:srgbClr val="002060"/>
                </a:solidFill>
              </a:rPr>
              <a:t>表达式未扫描完时循环</a:t>
            </a:r>
          </a:p>
          <a:p>
            <a:r>
              <a:rPr lang="en-US"/>
              <a:t>   {   </a:t>
            </a:r>
            <a:r>
              <a:rPr lang="en-US" altLang="zh-CN"/>
              <a:t>s</a:t>
            </a:r>
            <a:r>
              <a:rPr lang="en-US"/>
              <a:t>witch(*exp)</a:t>
            </a:r>
            <a:endParaRPr lang="zh-CN" altLang="en-US"/>
          </a:p>
          <a:p>
            <a:r>
              <a:rPr lang="en-US"/>
              <a:t>       {</a:t>
            </a:r>
            <a:endParaRPr lang="zh-CN" altLang="en-US"/>
          </a:p>
          <a:p>
            <a:r>
              <a:rPr lang="en-US"/>
              <a:t>       case </a:t>
            </a:r>
            <a:r>
              <a:rPr lang="en-US">
                <a:solidFill>
                  <a:srgbClr val="CE3B37"/>
                </a:solidFill>
              </a:rPr>
              <a:t>'('</a:t>
            </a:r>
            <a:r>
              <a:rPr lang="en-US"/>
              <a:t>: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判定为左括号</a:t>
            </a: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Push(Optr，'(');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左括号进栈</a:t>
            </a:r>
          </a:p>
          <a:p>
            <a:r>
              <a:rPr lang="en-US"/>
              <a:t>	   exp++;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继续扫描其他字符</a:t>
            </a:r>
          </a:p>
          <a:p>
            <a:r>
              <a:rPr lang="en-US"/>
              <a:t>	   break;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75520" y="1440980"/>
            <a:ext cx="77153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算法：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将算术表达式</a:t>
            </a: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exp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转换成后缀表达式</a:t>
            </a: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postexp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90283D-CDEA-4103-8C47-5B2640B8E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948BE5E-7825-4C3F-8E8F-97CAA969E24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2596" y="2204865"/>
            <a:ext cx="8286808" cy="3037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        case </a:t>
            </a:r>
            <a:r>
              <a:rPr lang="en-US">
                <a:solidFill>
                  <a:srgbClr val="CE3B37"/>
                </a:solidFill>
              </a:rPr>
              <a:t>')'</a:t>
            </a:r>
            <a:r>
              <a:rPr lang="en-US"/>
              <a:t>:		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判定为右括号</a:t>
            </a:r>
          </a:p>
          <a:p>
            <a:r>
              <a:rPr lang="en-US"/>
              <a:t>	    </a:t>
            </a:r>
            <a:r>
              <a:rPr lang="en-US">
                <a:solidFill>
                  <a:srgbClr val="F39801"/>
                </a:solidFill>
              </a:rPr>
              <a:t>Pop(Optr，e);</a:t>
            </a:r>
            <a:r>
              <a:rPr lang="en-US"/>
              <a:t>	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 while (e!='(')	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不为</a:t>
            </a:r>
            <a:r>
              <a:rPr lang="en-US">
                <a:solidFill>
                  <a:srgbClr val="002060"/>
                </a:solidFill>
              </a:rPr>
              <a:t>'('</a:t>
            </a:r>
            <a:r>
              <a:rPr lang="zh-CN" altLang="en-US">
                <a:solidFill>
                  <a:srgbClr val="002060"/>
                </a:solidFill>
              </a:rPr>
              <a:t>时循环</a:t>
            </a:r>
          </a:p>
          <a:p>
            <a:r>
              <a:rPr lang="en-US"/>
              <a:t>	    {  postexp[i++]=e;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存放到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中</a:t>
            </a:r>
          </a:p>
          <a:p>
            <a:r>
              <a:rPr lang="en-US"/>
              <a:t>		</a:t>
            </a:r>
            <a:r>
              <a:rPr lang="en-US">
                <a:solidFill>
                  <a:srgbClr val="F39801"/>
                </a:solidFill>
              </a:rPr>
              <a:t>Pop(Optr，e);	</a:t>
            </a:r>
            <a:r>
              <a:rPr lang="en-US"/>
              <a:t>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继续出栈元素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 }</a:t>
            </a:r>
            <a:endParaRPr lang="zh-CN" altLang="en-US"/>
          </a:p>
          <a:p>
            <a:r>
              <a:rPr lang="en-US"/>
              <a:t>	    exp++;		 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继续扫描其他字符</a:t>
            </a:r>
          </a:p>
          <a:p>
            <a:r>
              <a:rPr lang="en-US"/>
              <a:t>	    break;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CF8B83-D57F-4592-B216-1E9BB4547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29DEF6-B92C-4193-88FB-C9B847D6E4EC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3532" y="1513518"/>
            <a:ext cx="8424936" cy="52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         case </a:t>
            </a:r>
            <a:r>
              <a:rPr lang="en-US">
                <a:solidFill>
                  <a:srgbClr val="CE3B37"/>
                </a:solidFill>
              </a:rPr>
              <a:t>'+'</a:t>
            </a:r>
            <a:r>
              <a:rPr lang="en-US"/>
              <a:t>: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判定为加或减号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/>
              <a:t>         case </a:t>
            </a:r>
            <a:r>
              <a:rPr lang="en-US">
                <a:solidFill>
                  <a:srgbClr val="CE3B37"/>
                </a:solidFill>
              </a:rPr>
              <a:t>'-'</a:t>
            </a:r>
            <a:r>
              <a:rPr lang="en-US"/>
              <a:t>:</a:t>
            </a:r>
            <a:endParaRPr lang="zh-CN" altLang="en-US"/>
          </a:p>
          <a:p>
            <a:r>
              <a:rPr lang="en-US"/>
              <a:t>	      </a:t>
            </a:r>
            <a:r>
              <a:rPr lang="en-US">
                <a:solidFill>
                  <a:srgbClr val="F39801"/>
                </a:solidFill>
              </a:rPr>
              <a:t>while (!StackEmpty(Optr))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栈不空循环</a:t>
            </a:r>
          </a:p>
          <a:p>
            <a:r>
              <a:rPr lang="en-US"/>
              <a:t>             {   </a:t>
            </a:r>
            <a:r>
              <a:rPr lang="en-US">
                <a:solidFill>
                  <a:srgbClr val="F39801"/>
                </a:solidFill>
              </a:rPr>
              <a:t>GetTop(Optr，e);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取栈顶元素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              if (e!='(')			</a:t>
            </a:r>
            <a:r>
              <a:rPr lang="en-US">
                <a:solidFill>
                  <a:srgbClr val="002060"/>
                </a:solidFill>
              </a:rPr>
              <a:t>//e</a:t>
            </a:r>
            <a:r>
              <a:rPr lang="zh-CN" altLang="en-US">
                <a:solidFill>
                  <a:srgbClr val="002060"/>
                </a:solidFill>
              </a:rPr>
              <a:t>不是</a:t>
            </a:r>
            <a:r>
              <a:rPr lang="en-US">
                <a:solidFill>
                  <a:srgbClr val="002060"/>
                </a:solidFill>
              </a:rPr>
              <a:t>'('</a:t>
            </a:r>
          </a:p>
          <a:p>
            <a:r>
              <a:rPr lang="en-US"/>
              <a:t>                 {  postexp[i++]=e;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存放到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中</a:t>
            </a:r>
          </a:p>
          <a:p>
            <a:r>
              <a:rPr lang="en-US"/>
              <a:t>	             </a:t>
            </a:r>
            <a:r>
              <a:rPr lang="en-US">
                <a:solidFill>
                  <a:srgbClr val="F39801"/>
                </a:solidFill>
              </a:rPr>
              <a:t>Pop(Optr，e);	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              }</a:t>
            </a:r>
            <a:endParaRPr lang="zh-CN" altLang="en-US"/>
          </a:p>
          <a:p>
            <a:r>
              <a:rPr lang="en-US"/>
              <a:t>                 else				</a:t>
            </a:r>
            <a:r>
              <a:rPr lang="en-US">
                <a:solidFill>
                  <a:srgbClr val="002060"/>
                </a:solidFill>
              </a:rPr>
              <a:t>//e</a:t>
            </a:r>
            <a:r>
              <a:rPr lang="zh-CN" altLang="en-US">
                <a:solidFill>
                  <a:srgbClr val="002060"/>
                </a:solidFill>
              </a:rPr>
              <a:t>是</a:t>
            </a:r>
            <a:r>
              <a:rPr lang="en-US">
                <a:solidFill>
                  <a:srgbClr val="002060"/>
                </a:solidFill>
              </a:rPr>
              <a:t>'(</a:t>
            </a:r>
            <a:r>
              <a:rPr lang="zh-CN" altLang="en-US">
                <a:solidFill>
                  <a:srgbClr val="002060"/>
                </a:solidFill>
              </a:rPr>
              <a:t>时退出循环</a:t>
            </a:r>
          </a:p>
          <a:p>
            <a:r>
              <a:rPr lang="en-US"/>
              <a:t>		      break;</a:t>
            </a:r>
            <a:endParaRPr lang="zh-CN" altLang="en-US"/>
          </a:p>
          <a:p>
            <a:r>
              <a:rPr lang="en-US"/>
              <a:t>	      }</a:t>
            </a:r>
            <a:endParaRPr lang="zh-CN" altLang="en-US"/>
          </a:p>
          <a:p>
            <a:r>
              <a:rPr lang="en-US"/>
              <a:t>	      </a:t>
            </a:r>
            <a:r>
              <a:rPr lang="en-US">
                <a:solidFill>
                  <a:srgbClr val="F39801"/>
                </a:solidFill>
              </a:rPr>
              <a:t>Push(Optr，*exp);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'+'</a:t>
            </a:r>
            <a:r>
              <a:rPr lang="zh-CN" altLang="en-US">
                <a:solidFill>
                  <a:srgbClr val="002060"/>
                </a:solidFill>
              </a:rPr>
              <a:t>或</a:t>
            </a:r>
            <a:r>
              <a:rPr lang="en-US">
                <a:solidFill>
                  <a:srgbClr val="002060"/>
                </a:solidFill>
              </a:rPr>
              <a:t>'-'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	      exp++;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继续扫描其他字符</a:t>
            </a:r>
          </a:p>
          <a:p>
            <a:r>
              <a:rPr lang="en-US"/>
              <a:t>	      break;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A8972E-A714-4EAC-A3C9-837FE77EB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4EAFB14-628B-4386-A83E-E42DAC4D15A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9720" y="1387777"/>
            <a:ext cx="8572560" cy="5306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   case </a:t>
            </a:r>
            <a:r>
              <a:rPr lang="en-US">
                <a:solidFill>
                  <a:srgbClr val="CE3B37"/>
                </a:solidFill>
              </a:rPr>
              <a:t>'*'</a:t>
            </a:r>
            <a:r>
              <a:rPr lang="en-US"/>
              <a:t>: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</a:t>
            </a:r>
            <a:r>
              <a:rPr lang="en-US">
                <a:solidFill>
                  <a:srgbClr val="002060"/>
                </a:solidFill>
              </a:rPr>
              <a:t>'*'</a:t>
            </a:r>
            <a:r>
              <a:rPr lang="zh-CN" altLang="en-US">
                <a:solidFill>
                  <a:srgbClr val="002060"/>
                </a:solidFill>
              </a:rPr>
              <a:t>或</a:t>
            </a:r>
            <a:r>
              <a:rPr lang="en-US">
                <a:solidFill>
                  <a:srgbClr val="002060"/>
                </a:solidFill>
              </a:rPr>
              <a:t>'/'</a:t>
            </a:r>
            <a:r>
              <a:rPr lang="zh-CN" altLang="en-US">
                <a:solidFill>
                  <a:srgbClr val="002060"/>
                </a:solidFill>
              </a:rPr>
              <a:t>号</a:t>
            </a:r>
          </a:p>
          <a:p>
            <a:r>
              <a:rPr lang="en-US"/>
              <a:t>   case </a:t>
            </a:r>
            <a:r>
              <a:rPr lang="en-US">
                <a:solidFill>
                  <a:srgbClr val="CE3B37"/>
                </a:solidFill>
              </a:rPr>
              <a:t>‘/’</a:t>
            </a:r>
            <a:r>
              <a:rPr lang="en-US"/>
              <a:t>:</a:t>
            </a:r>
            <a:endParaRPr lang="zh-CN" altLang="en-US"/>
          </a:p>
          <a:p>
            <a:r>
              <a:rPr lang="en-US"/>
              <a:t>       </a:t>
            </a:r>
            <a:r>
              <a:rPr lang="en-US">
                <a:solidFill>
                  <a:srgbClr val="F39801"/>
                </a:solidFill>
              </a:rPr>
              <a:t>while (!StackEmpty(Optr))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栈不空循环</a:t>
            </a:r>
          </a:p>
          <a:p>
            <a:r>
              <a:rPr lang="en-US"/>
              <a:t>       {  </a:t>
            </a:r>
            <a:r>
              <a:rPr lang="en-US">
                <a:solidFill>
                  <a:srgbClr val="F39801"/>
                </a:solidFill>
              </a:rPr>
              <a:t>GetTop(Optr，e);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取栈顶元素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if (e=='*' || e=='/')</a:t>
            </a:r>
            <a:endParaRPr lang="zh-CN" altLang="en-US"/>
          </a:p>
          <a:p>
            <a:r>
              <a:rPr lang="en-US"/>
              <a:t>	   {   postexp[i++]=e;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存放到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中</a:t>
            </a:r>
          </a:p>
          <a:p>
            <a:r>
              <a:rPr lang="en-US"/>
              <a:t>	       </a:t>
            </a:r>
            <a:r>
              <a:rPr lang="en-US">
                <a:solidFill>
                  <a:srgbClr val="F39801"/>
                </a:solidFill>
              </a:rPr>
              <a:t>Pop(Optr，e);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}</a:t>
            </a:r>
            <a:endParaRPr lang="zh-CN" altLang="en-US"/>
          </a:p>
          <a:p>
            <a:r>
              <a:rPr lang="en-US"/>
              <a:t>	   else				</a:t>
            </a:r>
            <a:r>
              <a:rPr lang="en-US">
                <a:solidFill>
                  <a:srgbClr val="002060"/>
                </a:solidFill>
              </a:rPr>
              <a:t>//e</a:t>
            </a:r>
            <a:r>
              <a:rPr lang="zh-CN" altLang="en-US">
                <a:solidFill>
                  <a:srgbClr val="002060"/>
                </a:solidFill>
              </a:rPr>
              <a:t>为非</a:t>
            </a:r>
            <a:r>
              <a:rPr lang="en-US">
                <a:solidFill>
                  <a:srgbClr val="002060"/>
                </a:solidFill>
              </a:rPr>
              <a:t>‘*’</a:t>
            </a:r>
            <a:r>
              <a:rPr lang="zh-CN" altLang="en-US">
                <a:solidFill>
                  <a:srgbClr val="002060"/>
                </a:solidFill>
              </a:rPr>
              <a:t>或</a:t>
            </a:r>
            <a:r>
              <a:rPr lang="en-US">
                <a:solidFill>
                  <a:srgbClr val="002060"/>
                </a:solidFill>
              </a:rPr>
              <a:t>‘/’</a:t>
            </a:r>
            <a:r>
              <a:rPr lang="zh-CN" altLang="en-US">
                <a:solidFill>
                  <a:srgbClr val="002060"/>
                </a:solidFill>
              </a:rPr>
              <a:t>时退出循环</a:t>
            </a:r>
          </a:p>
          <a:p>
            <a:r>
              <a:rPr lang="en-US"/>
              <a:t>	       break;</a:t>
            </a:r>
            <a:endParaRPr lang="zh-CN" altLang="en-US"/>
          </a:p>
          <a:p>
            <a:r>
              <a:rPr lang="en-US"/>
              <a:t>	}</a:t>
            </a:r>
            <a:endParaRPr lang="zh-CN" altLang="en-US"/>
          </a:p>
          <a:p>
            <a:r>
              <a:rPr lang="en-US"/>
              <a:t>	</a:t>
            </a:r>
            <a:r>
              <a:rPr lang="en-US">
                <a:solidFill>
                  <a:srgbClr val="F39801"/>
                </a:solidFill>
              </a:rPr>
              <a:t>Push(Optr，*exp);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'*'</a:t>
            </a:r>
            <a:r>
              <a:rPr lang="zh-CN" altLang="en-US">
                <a:solidFill>
                  <a:srgbClr val="002060"/>
                </a:solidFill>
              </a:rPr>
              <a:t>或</a:t>
            </a:r>
            <a:r>
              <a:rPr lang="en-US">
                <a:solidFill>
                  <a:srgbClr val="002060"/>
                </a:solidFill>
              </a:rPr>
              <a:t>'/'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	exp++;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继续扫描其他字符</a:t>
            </a:r>
          </a:p>
          <a:p>
            <a:r>
              <a:rPr lang="en-US"/>
              <a:t>	break;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5658C2-D33E-4FF3-8638-9AC31951D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4EDBCEC-7B6B-44DA-BC3E-288745973DA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528" y="1354985"/>
            <a:ext cx="8712968" cy="5343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/>
              <a:t>	</a:t>
            </a:r>
            <a:r>
              <a:rPr lang="en-US">
                <a:solidFill>
                  <a:srgbClr val="CE3B37"/>
                </a:solidFill>
              </a:rPr>
              <a:t>default:</a:t>
            </a:r>
            <a:r>
              <a:rPr lang="en-US"/>
              <a:t>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处理数字字符</a:t>
            </a:r>
          </a:p>
          <a:p>
            <a:pPr>
              <a:lnSpc>
                <a:spcPct val="70000"/>
              </a:lnSpc>
            </a:pPr>
            <a:r>
              <a:rPr lang="en-US"/>
              <a:t>	   while (*exp&gt;='0' &amp;&amp; *exp&lt;='9')    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判定为数字字符</a:t>
            </a:r>
          </a:p>
          <a:p>
            <a:pPr>
              <a:lnSpc>
                <a:spcPct val="70000"/>
              </a:lnSpc>
            </a:pPr>
            <a:r>
              <a:rPr lang="en-US"/>
              <a:t>	   {  postexp[i++]=*exp;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   exp++;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postexp[i++]='#';	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用</a:t>
            </a:r>
            <a:r>
              <a:rPr lang="en-US">
                <a:solidFill>
                  <a:srgbClr val="002060"/>
                </a:solidFill>
              </a:rPr>
              <a:t>#</a:t>
            </a:r>
            <a:r>
              <a:rPr lang="zh-CN" altLang="en-US">
                <a:solidFill>
                  <a:srgbClr val="002060"/>
                </a:solidFill>
              </a:rPr>
              <a:t>标识一个数值串结束</a:t>
            </a:r>
          </a:p>
          <a:p>
            <a:pPr>
              <a:lnSpc>
                <a:spcPct val="70000"/>
              </a:lnSpc>
            </a:pPr>
            <a:r>
              <a:rPr lang="en-US"/>
              <a:t>	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</a:t>
            </a:r>
            <a:r>
              <a:rPr lang="en-US">
                <a:solidFill>
                  <a:srgbClr val="F39801"/>
                </a:solidFill>
              </a:rPr>
              <a:t>while (!StackEmpty(Optr))	  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此时</a:t>
            </a:r>
            <a:r>
              <a:rPr lang="en-US">
                <a:solidFill>
                  <a:srgbClr val="002060"/>
                </a:solidFill>
              </a:rPr>
              <a:t>exp</a:t>
            </a:r>
            <a:r>
              <a:rPr lang="zh-CN" altLang="en-US">
                <a:solidFill>
                  <a:srgbClr val="002060"/>
                </a:solidFill>
              </a:rPr>
              <a:t>扫描完毕</a:t>
            </a:r>
            <a:r>
              <a:rPr lang="en-US">
                <a:solidFill>
                  <a:srgbClr val="002060"/>
                </a:solidFill>
              </a:rPr>
              <a:t>，</a:t>
            </a:r>
            <a:r>
              <a:rPr lang="zh-CN" altLang="en-US">
                <a:solidFill>
                  <a:srgbClr val="002060"/>
                </a:solidFill>
              </a:rPr>
              <a:t>栈不空时循环</a:t>
            </a:r>
          </a:p>
          <a:p>
            <a:pPr>
              <a:lnSpc>
                <a:spcPct val="70000"/>
              </a:lnSpc>
            </a:pPr>
            <a:r>
              <a:rPr lang="en-US"/>
              <a:t>    {  </a:t>
            </a:r>
            <a:r>
              <a:rPr lang="en-US">
                <a:solidFill>
                  <a:srgbClr val="F39801"/>
                </a:solidFill>
              </a:rPr>
              <a:t>Pop(Optr，e);	</a:t>
            </a:r>
            <a:r>
              <a:rPr lang="en-US"/>
              <a:t>	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e</a:t>
            </a:r>
          </a:p>
          <a:p>
            <a:pPr>
              <a:lnSpc>
                <a:spcPct val="70000"/>
              </a:lnSpc>
            </a:pPr>
            <a:r>
              <a:rPr lang="en-US"/>
              <a:t>       postexp[i++]=e;	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存放到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中</a:t>
            </a:r>
          </a:p>
          <a:p>
            <a:pPr>
              <a:lnSpc>
                <a:spcPct val="70000"/>
              </a:lnSpc>
            </a:pPr>
            <a:r>
              <a:rPr lang="en-US"/>
              <a:t>    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postexp[i]='\0';		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给</a:t>
            </a:r>
            <a:r>
              <a:rPr lang="en-US">
                <a:solidFill>
                  <a:srgbClr val="002060"/>
                </a:solidFill>
              </a:rPr>
              <a:t>postexp</a:t>
            </a:r>
            <a:r>
              <a:rPr lang="zh-CN" altLang="en-US">
                <a:solidFill>
                  <a:srgbClr val="002060"/>
                </a:solidFill>
              </a:rPr>
              <a:t>表达式添加结束标识</a:t>
            </a:r>
          </a:p>
          <a:p>
            <a:pPr>
              <a:lnSpc>
                <a:spcPct val="70000"/>
              </a:lnSpc>
            </a:pPr>
            <a:r>
              <a:rPr lang="en-US"/>
              <a:t>    </a:t>
            </a:r>
            <a:r>
              <a:rPr lang="en-US">
                <a:solidFill>
                  <a:srgbClr val="F39801"/>
                </a:solidFill>
              </a:rPr>
              <a:t>DestroyStack(Optr);</a:t>
            </a:r>
            <a:r>
              <a:rPr lang="en-US"/>
              <a:t>	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70000"/>
              </a:lnSpc>
            </a:pPr>
            <a:r>
              <a:rPr lang="en-US"/>
              <a:t>}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55E207-5234-436B-BD4D-35461D544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0C26DCD-1C27-44FD-91C6-FEA6FBCA67C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8390" y="3005645"/>
            <a:ext cx="276472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postexp</a:t>
            </a:r>
            <a:r>
              <a:rPr lang="en-US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cs typeface="Consolas" pitchFamily="49" charset="0"/>
                <a:sym typeface="Symbol"/>
              </a:rPr>
              <a:t>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值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9624392" y="4437861"/>
            <a:ext cx="1500852" cy="1860188"/>
            <a:chOff x="1692017" y="3786190"/>
            <a:chExt cx="1357322" cy="1860188"/>
          </a:xfrm>
        </p:grpSpPr>
        <p:cxnSp>
          <p:nvCxnSpPr>
            <p:cNvPr id="7" name="直接连接符 6"/>
            <p:cNvCxnSpPr/>
            <p:nvPr/>
          </p:nvCxnSpPr>
          <p:spPr>
            <a:xfrm rot="5400000">
              <a:off x="1107257" y="4464057"/>
              <a:ext cx="1357322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5400000">
              <a:off x="1965307" y="4464057"/>
              <a:ext cx="1357322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85918" y="5141924"/>
              <a:ext cx="857256" cy="1588"/>
            </a:xfrm>
            <a:prstGeom prst="line">
              <a:avLst/>
            </a:prstGeom>
            <a:ln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92017" y="5307824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操作数栈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78390" y="3668258"/>
            <a:ext cx="37126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postexp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的所有字符：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7991" y="4437861"/>
            <a:ext cx="6872323" cy="1424209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数字字符：转换为数值并进栈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运算符：退栈两个操作数，计算，将结果进栈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664DAE83-AEE4-465F-881F-3C585C31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654" y="2343032"/>
            <a:ext cx="5055502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）后缀表达式求值</a:t>
            </a:r>
          </a:p>
        </p:txBody>
      </p: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BB9DBC-9E30-453E-9FD4-E988A15EB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8495B44D-F891-4563-A137-12F867466F1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20" name="Text Box 4" descr="羊皮纸">
            <a:extLst>
              <a:ext uri="{FF2B5EF4-FFF2-40B4-BE49-F238E27FC236}">
                <a16:creationId xmlns:a16="http://schemas.microsoft.com/office/drawing/2014/main" id="{0E478DCE-2F8E-42AB-836B-C9575742C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631253"/>
            <a:ext cx="314327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b="1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简单表达式求值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" name="图片 20" descr="乐高玩具&#10;&#10;低可信度描述已自动生成">
            <a:extLst>
              <a:ext uri="{FF2B5EF4-FFF2-40B4-BE49-F238E27FC236}">
                <a16:creationId xmlns:a16="http://schemas.microsoft.com/office/drawing/2014/main" id="{742A4D5E-5023-4244-B9ED-32CBC5A058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2761">
            <a:off x="9462328" y="785678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1571" y="1484784"/>
            <a:ext cx="8688858" cy="4535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while (</a:t>
            </a:r>
            <a:r>
              <a:rPr lang="zh-CN" altLang="en-US"/>
              <a:t>从</a:t>
            </a:r>
            <a:r>
              <a:rPr lang="en-US">
                <a:solidFill>
                  <a:srgbClr val="F39801"/>
                </a:solidFill>
              </a:rPr>
              <a:t>postexp</a:t>
            </a:r>
            <a:r>
              <a:rPr lang="zh-CN" altLang="en-US"/>
              <a:t>读取字符</a:t>
            </a:r>
            <a:r>
              <a:rPr lang="en-US"/>
              <a:t>ch，ch!='\0')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{   ch</a:t>
            </a:r>
            <a:r>
              <a:rPr lang="zh-CN" altLang="en-US"/>
              <a:t>为</a:t>
            </a:r>
            <a:r>
              <a:rPr lang="en-US"/>
              <a:t>'+'</a:t>
            </a:r>
            <a:r>
              <a:rPr lang="zh-CN" altLang="en-US"/>
              <a:t>：从</a:t>
            </a:r>
            <a:r>
              <a:rPr lang="en-US">
                <a:solidFill>
                  <a:srgbClr val="CE3B37"/>
                </a:solidFill>
              </a:rPr>
              <a:t>Opnd</a:t>
            </a:r>
            <a:r>
              <a:rPr lang="zh-CN" altLang="en-US"/>
              <a:t>栈中出栈两个数值</a:t>
            </a:r>
            <a:r>
              <a:rPr lang="en-US"/>
              <a:t>a</a:t>
            </a:r>
            <a:r>
              <a:rPr lang="zh-CN" altLang="en-US"/>
              <a:t>和</a:t>
            </a:r>
            <a:r>
              <a:rPr lang="en-US"/>
              <a:t>b，</a:t>
            </a:r>
            <a:r>
              <a:rPr lang="zh-CN" altLang="en-US"/>
              <a:t>计算</a:t>
            </a:r>
            <a:r>
              <a:rPr lang="en-US"/>
              <a:t>c=b+a;</a:t>
            </a:r>
            <a:r>
              <a:rPr lang="zh-CN" altLang="en-US"/>
              <a:t>将</a:t>
            </a:r>
            <a:r>
              <a:rPr lang="en-US"/>
              <a:t>c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    ch</a:t>
            </a:r>
            <a:r>
              <a:rPr lang="zh-CN" altLang="en-US"/>
              <a:t>为</a:t>
            </a:r>
            <a:r>
              <a:rPr lang="en-US"/>
              <a:t>'-'</a:t>
            </a:r>
            <a:r>
              <a:rPr lang="zh-CN" altLang="en-US"/>
              <a:t>：从</a:t>
            </a:r>
            <a:r>
              <a:rPr lang="en-US">
                <a:solidFill>
                  <a:srgbClr val="CE3B37"/>
                </a:solidFill>
              </a:rPr>
              <a:t>Opnd</a:t>
            </a:r>
            <a:r>
              <a:rPr lang="zh-CN" altLang="en-US"/>
              <a:t>栈中出栈两个数值</a:t>
            </a:r>
            <a:r>
              <a:rPr lang="en-US"/>
              <a:t>a</a:t>
            </a:r>
            <a:r>
              <a:rPr lang="zh-CN" altLang="en-US"/>
              <a:t>和</a:t>
            </a:r>
            <a:r>
              <a:rPr lang="en-US"/>
              <a:t>b，</a:t>
            </a:r>
            <a:r>
              <a:rPr lang="zh-CN" altLang="en-US"/>
              <a:t>计算</a:t>
            </a:r>
            <a:r>
              <a:rPr lang="en-US"/>
              <a:t>c=b-a;</a:t>
            </a:r>
            <a:r>
              <a:rPr lang="zh-CN" altLang="en-US"/>
              <a:t>将</a:t>
            </a:r>
            <a:r>
              <a:rPr lang="en-US"/>
              <a:t>c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    ch</a:t>
            </a:r>
            <a:r>
              <a:rPr lang="zh-CN" altLang="en-US"/>
              <a:t>为</a:t>
            </a:r>
            <a:r>
              <a:rPr lang="en-US"/>
              <a:t>'*'</a:t>
            </a:r>
            <a:r>
              <a:rPr lang="zh-CN" altLang="en-US"/>
              <a:t>：从</a:t>
            </a:r>
            <a:r>
              <a:rPr lang="en-US">
                <a:solidFill>
                  <a:srgbClr val="CE3B37"/>
                </a:solidFill>
              </a:rPr>
              <a:t>Opnd</a:t>
            </a:r>
            <a:r>
              <a:rPr lang="zh-CN" altLang="en-US"/>
              <a:t>栈中出栈两个数值</a:t>
            </a:r>
            <a:r>
              <a:rPr lang="en-US"/>
              <a:t>a</a:t>
            </a:r>
            <a:r>
              <a:rPr lang="zh-CN" altLang="en-US"/>
              <a:t>和</a:t>
            </a:r>
            <a:r>
              <a:rPr lang="en-US"/>
              <a:t>b，</a:t>
            </a:r>
            <a:r>
              <a:rPr lang="zh-CN" altLang="en-US"/>
              <a:t>计算</a:t>
            </a:r>
            <a:r>
              <a:rPr lang="en-US"/>
              <a:t>c=b*a;</a:t>
            </a:r>
            <a:r>
              <a:rPr lang="zh-CN" altLang="en-US"/>
              <a:t>将</a:t>
            </a:r>
            <a:r>
              <a:rPr lang="en-US"/>
              <a:t>c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    ch</a:t>
            </a:r>
            <a:r>
              <a:rPr lang="zh-CN" altLang="en-US"/>
              <a:t>为</a:t>
            </a:r>
            <a:r>
              <a:rPr lang="en-US"/>
              <a:t>'/'</a:t>
            </a:r>
            <a:r>
              <a:rPr lang="zh-CN" altLang="en-US"/>
              <a:t>：从</a:t>
            </a:r>
            <a:r>
              <a:rPr lang="en-US">
                <a:solidFill>
                  <a:srgbClr val="CE3B37"/>
                </a:solidFill>
              </a:rPr>
              <a:t>Opnd</a:t>
            </a:r>
            <a:r>
              <a:rPr lang="zh-CN" altLang="en-US"/>
              <a:t>栈中出栈两个数值</a:t>
            </a:r>
            <a:r>
              <a:rPr lang="en-US"/>
              <a:t>a</a:t>
            </a:r>
            <a:r>
              <a:rPr lang="zh-CN" altLang="en-US"/>
              <a:t>和</a:t>
            </a:r>
            <a:r>
              <a:rPr lang="en-US"/>
              <a:t>b，</a:t>
            </a:r>
            <a:r>
              <a:rPr lang="zh-CN" altLang="en-US"/>
              <a:t>若</a:t>
            </a:r>
            <a:r>
              <a:rPr lang="en-US"/>
              <a:t>a</a:t>
            </a:r>
            <a:r>
              <a:rPr lang="zh-CN" altLang="en-US"/>
              <a:t>不零</a:t>
            </a:r>
            <a:r>
              <a:rPr lang="en-US"/>
              <a:t>，</a:t>
            </a:r>
            <a:r>
              <a:rPr lang="zh-CN" altLang="en-US"/>
              <a:t>计算</a:t>
            </a:r>
            <a:r>
              <a:rPr lang="en-US"/>
              <a:t>c=b/a;</a:t>
            </a:r>
            <a:r>
              <a:rPr lang="zh-CN" altLang="en-US"/>
              <a:t>将</a:t>
            </a:r>
            <a:r>
              <a:rPr lang="en-US"/>
              <a:t>c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    ch</a:t>
            </a:r>
            <a:r>
              <a:rPr lang="zh-CN" altLang="en-US"/>
              <a:t>为数字字符：将连续的数字串转换成数值</a:t>
            </a:r>
            <a:r>
              <a:rPr lang="en-US"/>
              <a:t>d，</a:t>
            </a:r>
            <a:r>
              <a:rPr lang="zh-CN" altLang="en-US"/>
              <a:t>将</a:t>
            </a:r>
            <a:r>
              <a:rPr lang="en-US"/>
              <a:t>d</a:t>
            </a:r>
            <a:r>
              <a:rPr lang="zh-CN" altLang="en-US"/>
              <a:t>进栈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/>
              <a:t>}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返回</a:t>
            </a:r>
            <a:r>
              <a:rPr lang="en-US">
                <a:solidFill>
                  <a:srgbClr val="CE3B37"/>
                </a:solidFill>
              </a:rPr>
              <a:t>Opnd</a:t>
            </a:r>
            <a:r>
              <a:rPr lang="zh-CN" altLang="en-US"/>
              <a:t>栈的栈顶操作数即后缀表达式的值</a:t>
            </a:r>
            <a:r>
              <a:rPr lang="en-US"/>
              <a:t>;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4C1AAC6-F6A9-4E32-B52E-3C41490E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07B2B14-3E9A-4061-A879-F1D2425496B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5439" y="1825745"/>
            <a:ext cx="8501122" cy="4910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double </a:t>
            </a:r>
            <a:r>
              <a:rPr lang="en-US">
                <a:solidFill>
                  <a:srgbClr val="CE3B37"/>
                </a:solidFill>
              </a:rPr>
              <a:t>compvalue</a:t>
            </a:r>
            <a:r>
              <a:rPr lang="en-US"/>
              <a:t>(char *postexp)	</a:t>
            </a:r>
            <a:endParaRPr lang="zh-CN" altLang="en-US"/>
          </a:p>
          <a:p>
            <a:r>
              <a:rPr lang="en-US"/>
              <a:t>{  double d， a， b， c， e;</a:t>
            </a:r>
            <a:endParaRPr lang="zh-CN" altLang="en-US"/>
          </a:p>
          <a:p>
            <a:r>
              <a:rPr lang="en-US"/>
              <a:t>   SqStack1 *Opnd;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定义操作数栈</a:t>
            </a:r>
          </a:p>
          <a:p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InitStack1(Opnd);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初始化操作数栈</a:t>
            </a:r>
          </a:p>
          <a:p>
            <a:r>
              <a:rPr lang="en-US"/>
              <a:t>   while (*postexp!='\0')		</a:t>
            </a:r>
            <a:r>
              <a:rPr lang="en-US">
                <a:solidFill>
                  <a:srgbClr val="002060"/>
                </a:solidFill>
              </a:rPr>
              <a:t>//postexp</a:t>
            </a:r>
            <a:r>
              <a:rPr lang="zh-CN" altLang="en-US">
                <a:solidFill>
                  <a:srgbClr val="002060"/>
                </a:solidFill>
              </a:rPr>
              <a:t>字符串未扫描完时循环</a:t>
            </a:r>
          </a:p>
          <a:p>
            <a:r>
              <a:rPr lang="en-US"/>
              <a:t>   {  switch (*postexp)</a:t>
            </a:r>
            <a:endParaRPr lang="zh-CN" altLang="en-US"/>
          </a:p>
          <a:p>
            <a:r>
              <a:rPr lang="en-US"/>
              <a:t>      {</a:t>
            </a:r>
            <a:endParaRPr lang="zh-CN" altLang="en-US"/>
          </a:p>
          <a:p>
            <a:r>
              <a:rPr lang="en-US"/>
              <a:t>      case </a:t>
            </a:r>
            <a:r>
              <a:rPr lang="en-US">
                <a:solidFill>
                  <a:srgbClr val="CE3B37"/>
                </a:solidFill>
              </a:rPr>
              <a:t>'+'</a:t>
            </a:r>
            <a:r>
              <a:rPr lang="en-US"/>
              <a:t>: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</a:t>
            </a:r>
            <a:r>
              <a:rPr lang="en-US">
                <a:solidFill>
                  <a:srgbClr val="002060"/>
                </a:solidFill>
              </a:rPr>
              <a:t>'+'</a:t>
            </a:r>
            <a:r>
              <a:rPr lang="zh-CN" altLang="en-US">
                <a:solidFill>
                  <a:srgbClr val="002060"/>
                </a:solidFill>
              </a:rPr>
              <a:t>号</a:t>
            </a:r>
          </a:p>
          <a:p>
            <a:r>
              <a:rPr lang="en-US"/>
              <a:t>          </a:t>
            </a:r>
            <a:r>
              <a:rPr lang="en-US">
                <a:solidFill>
                  <a:srgbClr val="F39801"/>
                </a:solidFill>
              </a:rPr>
              <a:t>Pop1(Opnd，a);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a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       </a:t>
            </a:r>
            <a:r>
              <a:rPr lang="en-US">
                <a:solidFill>
                  <a:srgbClr val="F39801"/>
                </a:solidFill>
              </a:rPr>
              <a:t>Pop1(Opnd，b);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b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       c=b+a;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计算</a:t>
            </a:r>
            <a:r>
              <a:rPr lang="en-US">
                <a:solidFill>
                  <a:srgbClr val="002060"/>
                </a:solidFill>
              </a:rPr>
              <a:t>c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       </a:t>
            </a:r>
            <a:r>
              <a:rPr lang="en-US">
                <a:solidFill>
                  <a:srgbClr val="F39801"/>
                </a:solidFill>
              </a:rPr>
              <a:t>Push1(Opnd，c);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将计算结果</a:t>
            </a:r>
            <a:r>
              <a:rPr lang="en-US">
                <a:solidFill>
                  <a:srgbClr val="002060"/>
                </a:solidFill>
              </a:rPr>
              <a:t>c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          break;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75520" y="1381713"/>
            <a:ext cx="52568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算法：</a:t>
            </a:r>
            <a:r>
              <a:rPr lang="zh-CN" altLang="en-US" sz="2400">
                <a:solidFill>
                  <a:schemeClr val="tx1"/>
                </a:solidFill>
              </a:rPr>
              <a:t>计算后缀表达式</a:t>
            </a:r>
            <a:r>
              <a:rPr lang="en-US" altLang="zh-CN" sz="2400">
                <a:solidFill>
                  <a:schemeClr val="tx1"/>
                </a:solidFill>
              </a:rPr>
              <a:t>postexp</a:t>
            </a:r>
            <a:r>
              <a:rPr lang="zh-CN" altLang="en-US" sz="2400">
                <a:solidFill>
                  <a:schemeClr val="tx1"/>
                </a:solidFill>
              </a:rPr>
              <a:t>的值。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949634-22B6-4EBD-9E71-0FBFC6350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6C120F3-D0AE-4116-A452-D87CFD164CC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4034" y="1619737"/>
            <a:ext cx="8143932" cy="44774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	case </a:t>
            </a:r>
            <a:r>
              <a:rPr lang="en-US">
                <a:solidFill>
                  <a:srgbClr val="CE3B37"/>
                </a:solidFill>
              </a:rPr>
              <a:t>'-'</a:t>
            </a:r>
            <a:r>
              <a:rPr lang="en-US"/>
              <a:t>: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</a:t>
            </a:r>
            <a:r>
              <a:rPr lang="en-US">
                <a:solidFill>
                  <a:srgbClr val="002060"/>
                </a:solidFill>
              </a:rPr>
              <a:t>'-'</a:t>
            </a:r>
            <a:r>
              <a:rPr lang="zh-CN" altLang="en-US">
                <a:solidFill>
                  <a:srgbClr val="002060"/>
                </a:solidFill>
              </a:rPr>
              <a:t>号</a:t>
            </a: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Pop1(Opnd，a);	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a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Pop1(Opnd，b);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b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c=b-a;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计算</a:t>
            </a:r>
            <a:r>
              <a:rPr lang="en-US">
                <a:solidFill>
                  <a:srgbClr val="002060"/>
                </a:solidFill>
              </a:rPr>
              <a:t>c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Push1(Opnd，c);	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将计算结果</a:t>
            </a:r>
            <a:r>
              <a:rPr lang="en-US">
                <a:solidFill>
                  <a:srgbClr val="002060"/>
                </a:solidFill>
              </a:rPr>
              <a:t>c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	   break;</a:t>
            </a:r>
            <a:endParaRPr lang="zh-CN" altLang="en-US"/>
          </a:p>
          <a:p>
            <a:r>
              <a:rPr lang="en-US"/>
              <a:t>	case </a:t>
            </a:r>
            <a:r>
              <a:rPr lang="en-US">
                <a:solidFill>
                  <a:srgbClr val="CE3B37"/>
                </a:solidFill>
              </a:rPr>
              <a:t>'*'</a:t>
            </a:r>
            <a:r>
              <a:rPr lang="en-US"/>
              <a:t>: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</a:t>
            </a:r>
            <a:r>
              <a:rPr lang="en-US">
                <a:solidFill>
                  <a:srgbClr val="002060"/>
                </a:solidFill>
              </a:rPr>
              <a:t>'*'</a:t>
            </a:r>
            <a:r>
              <a:rPr lang="zh-CN" altLang="en-US">
                <a:solidFill>
                  <a:srgbClr val="002060"/>
                </a:solidFill>
              </a:rPr>
              <a:t>号</a:t>
            </a: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Pop1(Opnd，a);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a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Pop1(Opnd，b);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b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c=b*a;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计算</a:t>
            </a:r>
            <a:r>
              <a:rPr lang="en-US">
                <a:solidFill>
                  <a:srgbClr val="002060"/>
                </a:solidFill>
              </a:rPr>
              <a:t>c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Push1(Opnd，c);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将计算结果</a:t>
            </a:r>
            <a:r>
              <a:rPr lang="en-US">
                <a:solidFill>
                  <a:srgbClr val="002060"/>
                </a:solidFill>
              </a:rPr>
              <a:t>c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	   break;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B54A90-987E-455A-8C0C-C1E23B4C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B69E2F-5AF2-48CE-B859-36A15C8DE61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5969" y="1414090"/>
            <a:ext cx="9250949" cy="1766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3.3】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一个栈的入栈序列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  <a:sym typeface="Symbol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，其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出栈序列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  <a:sym typeface="Symbol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若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，则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可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能取值的个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数是多少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？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A.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   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B.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   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       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D.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无法确定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711624" y="3435455"/>
            <a:ext cx="5218932" cy="3355158"/>
            <a:chOff x="1756560" y="2643182"/>
            <a:chExt cx="5218932" cy="3355158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3492500" y="3686749"/>
              <a:ext cx="0" cy="1800225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4429125" y="3686749"/>
              <a:ext cx="0" cy="1800225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492500" y="5507611"/>
              <a:ext cx="936625" cy="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3779838" y="5702874"/>
              <a:ext cx="431800" cy="29546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46810" y="4978611"/>
              <a:ext cx="46800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40144" y="4546608"/>
              <a:ext cx="46800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190" y="3264099"/>
              <a:ext cx="468000" cy="29546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3570" y="3264099"/>
              <a:ext cx="468000" cy="29546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?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44593" y="3357562"/>
              <a:ext cx="145583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n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  …   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0914" y="3929066"/>
              <a:ext cx="2214578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不可能是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和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</a:p>
            <a:p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共有</a:t>
              </a:r>
              <a:r>
                <a:rPr lang="en-US" altLang="zh-CN" i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en-US" altLang="zh-CN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-2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可能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15" name="直接箭头连接符 14"/>
            <p:cNvCxnSpPr>
              <a:stCxn id="13" idx="0"/>
              <a:endCxn id="11" idx="2"/>
            </p:cNvCxnSpPr>
            <p:nvPr/>
          </p:nvCxnSpPr>
          <p:spPr>
            <a:xfrm flipV="1">
              <a:off x="5868203" y="3559565"/>
              <a:ext cx="9367" cy="369501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6560" y="2643182"/>
              <a:ext cx="424420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、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、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进栈，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3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出栈的结果：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089031" y="5937630"/>
            <a:ext cx="135732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答案为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endParaRPr lang="zh-CN" altLang="en-US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553A0E0-C0B1-40A7-9CB8-E91C01C38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FB635F1-C298-44C4-9652-9F84D7BA9B0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23" name="图片 22" descr="乐高玩具&#10;&#10;低可信度描述已自动生成">
            <a:extLst>
              <a:ext uri="{FF2B5EF4-FFF2-40B4-BE49-F238E27FC236}">
                <a16:creationId xmlns:a16="http://schemas.microsoft.com/office/drawing/2014/main" id="{10AAB7D0-A240-4359-8321-DB904931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43" y="3837501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5472" y="1556793"/>
            <a:ext cx="8001056" cy="4910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	case </a:t>
            </a:r>
            <a:r>
              <a:rPr lang="en-US">
                <a:solidFill>
                  <a:srgbClr val="CE3B37"/>
                </a:solidFill>
              </a:rPr>
              <a:t>'/'</a:t>
            </a:r>
            <a:r>
              <a:rPr lang="en-US"/>
              <a:t>: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判定为</a:t>
            </a:r>
            <a:r>
              <a:rPr lang="en-US">
                <a:solidFill>
                  <a:srgbClr val="002060"/>
                </a:solidFill>
              </a:rPr>
              <a:t>'/'</a:t>
            </a:r>
            <a:r>
              <a:rPr lang="zh-CN" altLang="en-US">
                <a:solidFill>
                  <a:srgbClr val="002060"/>
                </a:solidFill>
              </a:rPr>
              <a:t>号</a:t>
            </a: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Pop1(Opnd，a);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a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</a:t>
            </a:r>
            <a:r>
              <a:rPr lang="en-US">
                <a:solidFill>
                  <a:srgbClr val="F39801"/>
                </a:solidFill>
              </a:rPr>
              <a:t>Pop1(Opnd，b);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出栈元素</a:t>
            </a:r>
            <a:r>
              <a:rPr lang="en-US">
                <a:solidFill>
                  <a:srgbClr val="002060"/>
                </a:solidFill>
              </a:rPr>
              <a:t>b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if (a!=0)</a:t>
            </a:r>
            <a:endParaRPr lang="zh-CN" altLang="en-US"/>
          </a:p>
          <a:p>
            <a:r>
              <a:rPr lang="en-US"/>
              <a:t>	   {  c=b/a;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计算</a:t>
            </a:r>
            <a:r>
              <a:rPr lang="en-US">
                <a:solidFill>
                  <a:srgbClr val="002060"/>
                </a:solidFill>
              </a:rPr>
              <a:t>c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      </a:t>
            </a:r>
            <a:r>
              <a:rPr lang="en-US">
                <a:solidFill>
                  <a:srgbClr val="F39801"/>
                </a:solidFill>
              </a:rPr>
              <a:t>Push1(Opnd，c);	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将计算结果</a:t>
            </a:r>
            <a:r>
              <a:rPr lang="en-US">
                <a:solidFill>
                  <a:srgbClr val="002060"/>
                </a:solidFill>
              </a:rPr>
              <a:t>c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	      break;</a:t>
            </a:r>
            <a:endParaRPr lang="zh-CN" altLang="en-US"/>
          </a:p>
          <a:p>
            <a:r>
              <a:rPr lang="en-US"/>
              <a:t>	   }</a:t>
            </a:r>
            <a:endParaRPr lang="zh-CN" altLang="en-US"/>
          </a:p>
          <a:p>
            <a:r>
              <a:rPr lang="en-US"/>
              <a:t>	   else</a:t>
            </a:r>
            <a:endParaRPr lang="zh-CN" altLang="en-US"/>
          </a:p>
          <a:p>
            <a:r>
              <a:rPr lang="en-US"/>
              <a:t>	   {   printf("\n\t</a:t>
            </a:r>
            <a:r>
              <a:rPr lang="zh-CN" altLang="en-US"/>
              <a:t>除零错误</a:t>
            </a:r>
            <a:r>
              <a:rPr lang="en-US"/>
              <a:t>!\n");</a:t>
            </a:r>
            <a:endParaRPr lang="zh-CN" altLang="en-US"/>
          </a:p>
          <a:p>
            <a:r>
              <a:rPr lang="en-US"/>
              <a:t>	       exit(0);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异常退出</a:t>
            </a:r>
          </a:p>
          <a:p>
            <a:r>
              <a:rPr lang="en-US"/>
              <a:t>	   }</a:t>
            </a:r>
            <a:endParaRPr lang="zh-CN" altLang="en-US"/>
          </a:p>
          <a:p>
            <a:r>
              <a:rPr lang="en-US"/>
              <a:t>	   break;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E2C54D-1E3A-4319-A31A-4F0968487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C93DAF84-6182-4CB4-A89E-3884FCB2EA6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6822" y="1448158"/>
            <a:ext cx="7929618" cy="5149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/>
              <a:t>	</a:t>
            </a:r>
            <a:r>
              <a:rPr lang="en-US">
                <a:solidFill>
                  <a:srgbClr val="CE3B37"/>
                </a:solidFill>
              </a:rPr>
              <a:t>default: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处理数字字符</a:t>
            </a:r>
          </a:p>
          <a:p>
            <a:pPr>
              <a:lnSpc>
                <a:spcPct val="70000"/>
              </a:lnSpc>
            </a:pPr>
            <a:r>
              <a:rPr lang="en-US"/>
              <a:t>           d=0;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转换成对应的数值存放到</a:t>
            </a:r>
            <a:r>
              <a:rPr lang="en-US">
                <a:solidFill>
                  <a:srgbClr val="002060"/>
                </a:solidFill>
              </a:rPr>
              <a:t>d</a:t>
            </a:r>
            <a:r>
              <a:rPr lang="zh-CN" altLang="en-US">
                <a:solidFill>
                  <a:srgbClr val="002060"/>
                </a:solidFill>
              </a:rPr>
              <a:t>中</a:t>
            </a:r>
          </a:p>
          <a:p>
            <a:pPr>
              <a:lnSpc>
                <a:spcPct val="70000"/>
              </a:lnSpc>
            </a:pPr>
            <a:r>
              <a:rPr lang="en-US"/>
              <a:t>	    while (*postexp&gt;='0' &amp;&amp; *postexp&lt;='9')</a:t>
            </a:r>
          </a:p>
          <a:p>
            <a:pPr>
              <a:lnSpc>
                <a:spcPct val="70000"/>
              </a:lnSpc>
            </a:pPr>
            <a:r>
              <a:rPr lang="en-US"/>
              <a:t>	    {	d=10*d+*postexp-'0';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	postexp++;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 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	    </a:t>
            </a:r>
            <a:r>
              <a:rPr lang="en-US">
                <a:solidFill>
                  <a:srgbClr val="F39801"/>
                </a:solidFill>
              </a:rPr>
              <a:t>Push1(Opnd，d);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将数值</a:t>
            </a:r>
            <a:r>
              <a:rPr lang="en-US">
                <a:solidFill>
                  <a:srgbClr val="002060"/>
                </a:solidFill>
              </a:rPr>
              <a:t>d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pPr>
              <a:lnSpc>
                <a:spcPct val="70000"/>
              </a:lnSpc>
            </a:pPr>
            <a:r>
              <a:rPr lang="en-US"/>
              <a:t>	    break;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   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    postexp++;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继续处理其他字符</a:t>
            </a:r>
          </a:p>
          <a:p>
            <a:pPr>
              <a:lnSpc>
                <a:spcPct val="70000"/>
              </a:lnSpc>
            </a:pPr>
            <a:r>
              <a:rPr lang="en-US">
                <a:solidFill>
                  <a:srgbClr val="002060"/>
                </a:solidFill>
              </a:rPr>
              <a:t>   </a:t>
            </a:r>
            <a:r>
              <a:rPr lang="en-US"/>
              <a:t>}</a:t>
            </a:r>
            <a:endParaRPr lang="zh-CN" altLang="en-US"/>
          </a:p>
          <a:p>
            <a:pPr>
              <a:lnSpc>
                <a:spcPct val="70000"/>
              </a:lnSpc>
            </a:pPr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GetTop1(Opnd，e);	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取栈顶元素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DestroyStack1(Opnd);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70000"/>
              </a:lnSpc>
            </a:pPr>
            <a:r>
              <a:rPr lang="en-US"/>
              <a:t>   return e;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返回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en-US"/>
              <a:t>}</a:t>
            </a:r>
            <a:endParaRPr lang="zh-CN" altLang="en-US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5358F57-71D2-4530-BC07-FB3077127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DDA15E8-29DB-47D6-B789-35E07C103A4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1631504" y="1506711"/>
            <a:ext cx="331945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400" dirty="0"/>
              <a:t> </a:t>
            </a:r>
            <a:r>
              <a:rPr lang="zh-CN" altLang="en-US" sz="2400" dirty="0"/>
              <a:t>设计求解程序</a:t>
            </a:r>
          </a:p>
        </p:txBody>
      </p:sp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2085414" y="2513537"/>
            <a:ext cx="7960398" cy="3891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int main()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{   char exp[]="(56-20)/(4+2)";	   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可将</a:t>
            </a:r>
            <a:r>
              <a:rPr lang="en-US">
                <a:solidFill>
                  <a:srgbClr val="002060"/>
                </a:solidFill>
              </a:rPr>
              <a:t>exp</a:t>
            </a:r>
            <a:r>
              <a:rPr lang="zh-CN" altLang="en-US">
                <a:solidFill>
                  <a:srgbClr val="002060"/>
                </a:solidFill>
              </a:rPr>
              <a:t>改为键盘输入</a:t>
            </a:r>
          </a:p>
          <a:p>
            <a:pPr>
              <a:lnSpc>
                <a:spcPct val="100000"/>
              </a:lnSpc>
            </a:pPr>
            <a:r>
              <a:rPr lang="en-US"/>
              <a:t>    char postexp[MaxSize];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    </a:t>
            </a:r>
            <a:r>
              <a:rPr lang="en-US">
                <a:solidFill>
                  <a:srgbClr val="CE3B37"/>
                </a:solidFill>
              </a:rPr>
              <a:t>trans(exp，postexp);</a:t>
            </a:r>
            <a:endParaRPr lang="zh-CN" altLang="en-US">
              <a:solidFill>
                <a:srgbClr val="CE3B37"/>
              </a:solidFill>
            </a:endParaRPr>
          </a:p>
          <a:p>
            <a:pPr>
              <a:lnSpc>
                <a:spcPct val="100000"/>
              </a:lnSpc>
            </a:pPr>
            <a:r>
              <a:rPr lang="en-US"/>
              <a:t>    printf("</a:t>
            </a:r>
            <a:r>
              <a:rPr lang="zh-CN" altLang="en-US"/>
              <a:t>中缀表达式</a:t>
            </a:r>
            <a:r>
              <a:rPr lang="en-US"/>
              <a:t>:%s\n"，exp);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    printf("</a:t>
            </a:r>
            <a:r>
              <a:rPr lang="zh-CN" altLang="en-US"/>
              <a:t>后缀表达式</a:t>
            </a:r>
            <a:r>
              <a:rPr lang="en-US"/>
              <a:t>:%s\n"，postexp);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    printf("</a:t>
            </a:r>
            <a:r>
              <a:rPr lang="zh-CN" altLang="en-US"/>
              <a:t>表达式的值</a:t>
            </a:r>
            <a:r>
              <a:rPr lang="en-US"/>
              <a:t>:%g\n"，</a:t>
            </a:r>
            <a:r>
              <a:rPr lang="en-US">
                <a:solidFill>
                  <a:srgbClr val="CE3B37"/>
                </a:solidFill>
              </a:rPr>
              <a:t>compvalue(postexp)</a:t>
            </a:r>
            <a:r>
              <a:rPr lang="en-US"/>
              <a:t>);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    return 0;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en-US"/>
              <a:t>}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03070" y="2010767"/>
            <a:ext cx="45720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建立如下主函数调用上述算法：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FDB4EC-1509-4DF8-8FC3-877DD2A5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F969E2E-37AD-4D04-BF13-AA619E0900A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9056BEE3-B1A2-47DE-AB9A-CFA718546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7200" y="457321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0612" y="2996952"/>
            <a:ext cx="4038364" cy="19295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indent="457200" algn="l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中缀表达式</a:t>
            </a:r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:(56-20)/(4+2)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后缀表达式</a:t>
            </a:r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:56#20#-4#2#+/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表达式的值</a:t>
            </a:r>
            <a:r>
              <a:rPr 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:6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AD6D0B7-A894-411B-895B-D9BA202D5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1729059"/>
            <a:ext cx="331945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400"/>
              <a:t> </a:t>
            </a:r>
            <a:r>
              <a:rPr lang="zh-CN" altLang="en-US" sz="2400"/>
              <a:t>运行结果</a:t>
            </a:r>
            <a:endParaRPr lang="zh-CN" altLang="en-US" sz="2400" dirty="0"/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71B3AA-FB80-4B3B-9345-D766F873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4D24DDD-FCA9-4B22-8E0F-19CDEB57354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1703512" y="2465138"/>
            <a:ext cx="2463787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400"/>
              <a:t> </a:t>
            </a:r>
            <a:r>
              <a:rPr lang="en-US" altLang="zh-CN" sz="2400" dirty="0"/>
              <a:t> </a:t>
            </a:r>
            <a:r>
              <a:rPr lang="zh-CN" altLang="en-US" sz="2400" dirty="0"/>
              <a:t>问题描述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3960" y="3089182"/>
            <a:ext cx="9566616" cy="187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给定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</a:t>
            </a:r>
            <a:r>
              <a:rPr lang="en-US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</a:t>
            </a:r>
            <a:r>
              <a:rPr lang="en-US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×</a:t>
            </a:r>
            <a:r>
              <a:rPr lang="en-US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迷宫图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入口与出口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行走规则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。求一条从指定入口到出口的路径。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所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求路径必须是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简单路径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，即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路径不重复。</a:t>
            </a:r>
          </a:p>
        </p:txBody>
      </p:sp>
      <p:sp>
        <p:nvSpPr>
          <p:cNvPr id="7" name="Text Box 4" descr="羊皮纸">
            <a:extLst>
              <a:ext uri="{FF2B5EF4-FFF2-40B4-BE49-F238E27FC236}">
                <a16:creationId xmlns:a16="http://schemas.microsoft.com/office/drawing/2014/main" id="{A721E335-E507-4C35-8806-83B9654F8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671" y="1703092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、用栈求解迷宫问题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D9D3DD-77C9-4236-9BB4-38E51BA3D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A62BED6-9C80-426F-826A-6F0D02EA18A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5" name="图片 14" descr="乐高玩具&#10;&#10;低可信度描述已自动生成">
            <a:extLst>
              <a:ext uri="{FF2B5EF4-FFF2-40B4-BE49-F238E27FC236}">
                <a16:creationId xmlns:a16="http://schemas.microsoft.com/office/drawing/2014/main" id="{53752A23-870C-4CEA-B36F-4CB3AFA5DF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5093">
            <a:off x="5631109" y="4308178"/>
            <a:ext cx="7569226" cy="5099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050" y="1844824"/>
            <a:ext cx="10081368" cy="58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方正启体简体" pitchFamily="65" charset="-122"/>
                <a:ea typeface="方正启体简体" pitchFamily="65" charset="-122"/>
                <a:cs typeface="Consolas" pitchFamily="49" charset="0"/>
              </a:rPr>
              <a:t> 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行走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规则：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上、下、左、右相邻方块行走。其中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）表示一个方块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 Box 110"/>
          <p:cNvSpPr txBox="1">
            <a:spLocks noChangeArrowheads="1"/>
          </p:cNvSpPr>
          <p:nvPr/>
        </p:nvSpPr>
        <p:spPr bwMode="auto">
          <a:xfrm>
            <a:off x="5691312" y="2467470"/>
            <a:ext cx="857256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</p:txBody>
      </p:sp>
      <p:sp>
        <p:nvSpPr>
          <p:cNvPr id="4" name="Text Box 111"/>
          <p:cNvSpPr txBox="1">
            <a:spLocks noChangeArrowheads="1"/>
          </p:cNvSpPr>
          <p:nvPr/>
        </p:nvSpPr>
        <p:spPr bwMode="auto">
          <a:xfrm>
            <a:off x="5691312" y="6495363"/>
            <a:ext cx="92869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</a:p>
        </p:txBody>
      </p:sp>
      <p:sp>
        <p:nvSpPr>
          <p:cNvPr id="5" name="Text Box 112"/>
          <p:cNvSpPr txBox="1">
            <a:spLocks noChangeArrowheads="1"/>
          </p:cNvSpPr>
          <p:nvPr/>
        </p:nvSpPr>
        <p:spPr bwMode="auto">
          <a:xfrm>
            <a:off x="8263080" y="4467734"/>
            <a:ext cx="857256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</a:p>
        </p:txBody>
      </p:sp>
      <p:sp>
        <p:nvSpPr>
          <p:cNvPr id="6" name="Text Box 113"/>
          <p:cNvSpPr txBox="1">
            <a:spLocks noChangeArrowheads="1"/>
          </p:cNvSpPr>
          <p:nvPr/>
        </p:nvSpPr>
        <p:spPr bwMode="auto">
          <a:xfrm>
            <a:off x="3119544" y="4467734"/>
            <a:ext cx="92869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5762750" y="4391524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9" name="直接箭头连接符 8"/>
          <p:cNvCxnSpPr>
            <a:cxnSpLocks noChangeShapeType="1"/>
          </p:cNvCxnSpPr>
          <p:nvPr/>
        </p:nvCxnSpPr>
        <p:spPr bwMode="auto">
          <a:xfrm rot="16200000" flipV="1">
            <a:off x="5650849" y="3919259"/>
            <a:ext cx="938182" cy="6350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 noChangeShapeType="1"/>
          </p:cNvCxnSpPr>
          <p:nvPr/>
        </p:nvCxnSpPr>
        <p:spPr bwMode="auto">
          <a:xfrm flipV="1">
            <a:off x="6500953" y="4634414"/>
            <a:ext cx="939800" cy="7937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cxnSpLocks noChangeShapeType="1"/>
          </p:cNvCxnSpPr>
          <p:nvPr/>
        </p:nvCxnSpPr>
        <p:spPr bwMode="auto">
          <a:xfrm rot="5400000">
            <a:off x="5646072" y="5417843"/>
            <a:ext cx="957262" cy="0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 noChangeShapeType="1"/>
          </p:cNvCxnSpPr>
          <p:nvPr/>
        </p:nvCxnSpPr>
        <p:spPr bwMode="auto">
          <a:xfrm rot="10800000">
            <a:off x="4826996" y="4634414"/>
            <a:ext cx="915988" cy="7937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5762750" y="2924673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7458212" y="4381999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4114056" y="4391524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j-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5762750" y="5896494"/>
            <a:ext cx="756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6C2B74-37AE-46E1-8F9C-A90A9155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AFFBD28C-7B7B-4679-B15D-A4ECE729E05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24" name="Text Box 4" descr="羊皮纸">
            <a:extLst>
              <a:ext uri="{FF2B5EF4-FFF2-40B4-BE49-F238E27FC236}">
                <a16:creationId xmlns:a16="http://schemas.microsoft.com/office/drawing/2014/main" id="{63F603B5-1B8F-4F75-9428-51E0BCC53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1484784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、用栈求解迷宫问题</a:t>
            </a:r>
          </a:p>
        </p:txBody>
      </p:sp>
      <p:pic>
        <p:nvPicPr>
          <p:cNvPr id="25" name="图片 24" descr="乐高玩具&#10;&#10;低可信度描述已自动生成">
            <a:extLst>
              <a:ext uri="{FF2B5EF4-FFF2-40B4-BE49-F238E27FC236}">
                <a16:creationId xmlns:a16="http://schemas.microsoft.com/office/drawing/2014/main" id="{4845FBA2-2AB3-4EF0-951B-502A09A08C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3895">
            <a:off x="8509822" y="4338125"/>
            <a:ext cx="3595440" cy="2422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321205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679980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27642" y="2587869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89593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748368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30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454805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177118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15167" y="2587869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7535893" y="25878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321205" y="294664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679980" y="294664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027642" y="2946644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389593" y="294664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5748368" y="294664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6096030" y="294664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454805" y="294664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7177118" y="294664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6815167" y="2946644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7535893" y="294664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321205" y="330700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4679980" y="330700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027642" y="3307007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5389593" y="330700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5748368" y="330700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6096030" y="330700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6454805" y="330700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7177118" y="330700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6815167" y="330700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7535893" y="330700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4321205" y="36673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4679980" y="3667369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027642" y="3667369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5389593" y="3667369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5748368" y="3667369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096030" y="36673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6454805" y="36673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7177118" y="3667369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6815167" y="3667369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7535893" y="3667369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4321205" y="40150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4679980" y="4020365"/>
            <a:ext cx="358775" cy="39154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027642" y="4015032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5" name="Rectangle 45"/>
          <p:cNvSpPr>
            <a:spLocks noChangeArrowheads="1"/>
          </p:cNvSpPr>
          <p:nvPr/>
        </p:nvSpPr>
        <p:spPr bwMode="auto">
          <a:xfrm>
            <a:off x="5389593" y="40150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5748368" y="40150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6096030" y="40150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6454805" y="40150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7177118" y="40150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6815167" y="401503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535893" y="40150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2" name="Rectangle 52"/>
          <p:cNvSpPr>
            <a:spLocks noChangeArrowheads="1"/>
          </p:cNvSpPr>
          <p:nvPr/>
        </p:nvSpPr>
        <p:spPr bwMode="auto">
          <a:xfrm>
            <a:off x="4321205" y="437539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4679980" y="43753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5027642" y="4375394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5" name="Rectangle 55"/>
          <p:cNvSpPr>
            <a:spLocks noChangeArrowheads="1"/>
          </p:cNvSpPr>
          <p:nvPr/>
        </p:nvSpPr>
        <p:spPr bwMode="auto">
          <a:xfrm>
            <a:off x="5389593" y="43753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5748368" y="437539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7" name="Rectangle 57"/>
          <p:cNvSpPr>
            <a:spLocks noChangeArrowheads="1"/>
          </p:cNvSpPr>
          <p:nvPr/>
        </p:nvSpPr>
        <p:spPr bwMode="auto">
          <a:xfrm>
            <a:off x="6096030" y="43753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8" name="Rectangle 58"/>
          <p:cNvSpPr>
            <a:spLocks noChangeArrowheads="1"/>
          </p:cNvSpPr>
          <p:nvPr/>
        </p:nvSpPr>
        <p:spPr bwMode="auto">
          <a:xfrm>
            <a:off x="6454805" y="43753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7177118" y="43753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0" name="Rectangle 60"/>
          <p:cNvSpPr>
            <a:spLocks noChangeArrowheads="1"/>
          </p:cNvSpPr>
          <p:nvPr/>
        </p:nvSpPr>
        <p:spPr bwMode="auto">
          <a:xfrm>
            <a:off x="6815167" y="4375394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1" name="Rectangle 61"/>
          <p:cNvSpPr>
            <a:spLocks noChangeArrowheads="1"/>
          </p:cNvSpPr>
          <p:nvPr/>
        </p:nvSpPr>
        <p:spPr bwMode="auto">
          <a:xfrm>
            <a:off x="7535893" y="437539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2" name="Rectangle 62"/>
          <p:cNvSpPr>
            <a:spLocks noChangeArrowheads="1"/>
          </p:cNvSpPr>
          <p:nvPr/>
        </p:nvSpPr>
        <p:spPr bwMode="auto">
          <a:xfrm>
            <a:off x="4321205" y="47357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4679980" y="47357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5027642" y="473575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5" name="Rectangle 65"/>
          <p:cNvSpPr>
            <a:spLocks noChangeArrowheads="1"/>
          </p:cNvSpPr>
          <p:nvPr/>
        </p:nvSpPr>
        <p:spPr bwMode="auto">
          <a:xfrm>
            <a:off x="5389593" y="47357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5748368" y="47357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7" name="Rectangle 67"/>
          <p:cNvSpPr>
            <a:spLocks noChangeArrowheads="1"/>
          </p:cNvSpPr>
          <p:nvPr/>
        </p:nvSpPr>
        <p:spPr bwMode="auto">
          <a:xfrm>
            <a:off x="6096030" y="47357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8" name="Rectangle 68"/>
          <p:cNvSpPr>
            <a:spLocks noChangeArrowheads="1"/>
          </p:cNvSpPr>
          <p:nvPr/>
        </p:nvSpPr>
        <p:spPr bwMode="auto">
          <a:xfrm>
            <a:off x="6454805" y="47357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9" name="Rectangle 69"/>
          <p:cNvSpPr>
            <a:spLocks noChangeArrowheads="1"/>
          </p:cNvSpPr>
          <p:nvPr/>
        </p:nvSpPr>
        <p:spPr bwMode="auto">
          <a:xfrm>
            <a:off x="7177118" y="47357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0" name="Rectangle 70"/>
          <p:cNvSpPr>
            <a:spLocks noChangeArrowheads="1"/>
          </p:cNvSpPr>
          <p:nvPr/>
        </p:nvSpPr>
        <p:spPr bwMode="auto">
          <a:xfrm>
            <a:off x="6815167" y="4735757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1" name="Rectangle 71"/>
          <p:cNvSpPr>
            <a:spLocks noChangeArrowheads="1"/>
          </p:cNvSpPr>
          <p:nvPr/>
        </p:nvSpPr>
        <p:spPr bwMode="auto">
          <a:xfrm>
            <a:off x="7535893" y="47357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2" name="Rectangle 72"/>
          <p:cNvSpPr>
            <a:spLocks noChangeArrowheads="1"/>
          </p:cNvSpPr>
          <p:nvPr/>
        </p:nvSpPr>
        <p:spPr bwMode="auto">
          <a:xfrm>
            <a:off x="4321205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3" name="Rectangle 73"/>
          <p:cNvSpPr>
            <a:spLocks noChangeArrowheads="1"/>
          </p:cNvSpPr>
          <p:nvPr/>
        </p:nvSpPr>
        <p:spPr bwMode="auto">
          <a:xfrm>
            <a:off x="4679980" y="50945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4" name="Rectangle 74"/>
          <p:cNvSpPr>
            <a:spLocks noChangeArrowheads="1"/>
          </p:cNvSpPr>
          <p:nvPr/>
        </p:nvSpPr>
        <p:spPr bwMode="auto">
          <a:xfrm>
            <a:off x="5027642" y="5094532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5" name="Rectangle 75"/>
          <p:cNvSpPr>
            <a:spLocks noChangeArrowheads="1"/>
          </p:cNvSpPr>
          <p:nvPr/>
        </p:nvSpPr>
        <p:spPr bwMode="auto">
          <a:xfrm>
            <a:off x="5389593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6" name="Rectangle 76"/>
          <p:cNvSpPr>
            <a:spLocks noChangeArrowheads="1"/>
          </p:cNvSpPr>
          <p:nvPr/>
        </p:nvSpPr>
        <p:spPr bwMode="auto">
          <a:xfrm>
            <a:off x="5748368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7" name="Rectangle 77"/>
          <p:cNvSpPr>
            <a:spLocks noChangeArrowheads="1"/>
          </p:cNvSpPr>
          <p:nvPr/>
        </p:nvSpPr>
        <p:spPr bwMode="auto">
          <a:xfrm>
            <a:off x="6096030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8" name="Rectangle 78"/>
          <p:cNvSpPr>
            <a:spLocks noChangeArrowheads="1"/>
          </p:cNvSpPr>
          <p:nvPr/>
        </p:nvSpPr>
        <p:spPr bwMode="auto">
          <a:xfrm>
            <a:off x="6454805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79" name="Rectangle 79"/>
          <p:cNvSpPr>
            <a:spLocks noChangeArrowheads="1"/>
          </p:cNvSpPr>
          <p:nvPr/>
        </p:nvSpPr>
        <p:spPr bwMode="auto">
          <a:xfrm>
            <a:off x="7177118" y="50945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0" name="Rectangle 80"/>
          <p:cNvSpPr>
            <a:spLocks noChangeArrowheads="1"/>
          </p:cNvSpPr>
          <p:nvPr/>
        </p:nvSpPr>
        <p:spPr bwMode="auto">
          <a:xfrm>
            <a:off x="6815167" y="5094532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1" name="Rectangle 81"/>
          <p:cNvSpPr>
            <a:spLocks noChangeArrowheads="1"/>
          </p:cNvSpPr>
          <p:nvPr/>
        </p:nvSpPr>
        <p:spPr bwMode="auto">
          <a:xfrm>
            <a:off x="7535893" y="50945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2" name="Rectangle 82"/>
          <p:cNvSpPr>
            <a:spLocks noChangeArrowheads="1"/>
          </p:cNvSpPr>
          <p:nvPr/>
        </p:nvSpPr>
        <p:spPr bwMode="auto">
          <a:xfrm>
            <a:off x="4321205" y="545489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3" name="Rectangle 83"/>
          <p:cNvSpPr>
            <a:spLocks noChangeArrowheads="1"/>
          </p:cNvSpPr>
          <p:nvPr/>
        </p:nvSpPr>
        <p:spPr bwMode="auto">
          <a:xfrm>
            <a:off x="4679980" y="5454894"/>
            <a:ext cx="358775" cy="358775"/>
          </a:xfrm>
          <a:prstGeom prst="rect">
            <a:avLst/>
          </a:prstGeom>
          <a:solidFill>
            <a:srgbClr val="F8BFBE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4" name="Rectangle 84"/>
          <p:cNvSpPr>
            <a:spLocks noChangeArrowheads="1"/>
          </p:cNvSpPr>
          <p:nvPr/>
        </p:nvSpPr>
        <p:spPr bwMode="auto">
          <a:xfrm>
            <a:off x="5027642" y="5454894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5389593" y="54548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6" name="Rectangle 86"/>
          <p:cNvSpPr>
            <a:spLocks noChangeArrowheads="1"/>
          </p:cNvSpPr>
          <p:nvPr/>
        </p:nvSpPr>
        <p:spPr bwMode="auto">
          <a:xfrm>
            <a:off x="5748368" y="54548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7" name="Rectangle 87"/>
          <p:cNvSpPr>
            <a:spLocks noChangeArrowheads="1"/>
          </p:cNvSpPr>
          <p:nvPr/>
        </p:nvSpPr>
        <p:spPr bwMode="auto">
          <a:xfrm>
            <a:off x="6096030" y="54548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8" name="Rectangle 88"/>
          <p:cNvSpPr>
            <a:spLocks noChangeArrowheads="1"/>
          </p:cNvSpPr>
          <p:nvPr/>
        </p:nvSpPr>
        <p:spPr bwMode="auto">
          <a:xfrm>
            <a:off x="6454805" y="54548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89" name="Rectangle 89"/>
          <p:cNvSpPr>
            <a:spLocks noChangeArrowheads="1"/>
          </p:cNvSpPr>
          <p:nvPr/>
        </p:nvSpPr>
        <p:spPr bwMode="auto">
          <a:xfrm>
            <a:off x="7177118" y="5454894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0" name="Rectangle 90"/>
          <p:cNvSpPr>
            <a:spLocks noChangeArrowheads="1"/>
          </p:cNvSpPr>
          <p:nvPr/>
        </p:nvSpPr>
        <p:spPr bwMode="auto">
          <a:xfrm>
            <a:off x="6815167" y="5454894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1" name="Rectangle 91"/>
          <p:cNvSpPr>
            <a:spLocks noChangeArrowheads="1"/>
          </p:cNvSpPr>
          <p:nvPr/>
        </p:nvSpPr>
        <p:spPr bwMode="auto">
          <a:xfrm>
            <a:off x="7535893" y="5454894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" name="Rectangle 92"/>
          <p:cNvSpPr>
            <a:spLocks noChangeArrowheads="1"/>
          </p:cNvSpPr>
          <p:nvPr/>
        </p:nvSpPr>
        <p:spPr bwMode="auto">
          <a:xfrm>
            <a:off x="4321205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3" name="Rectangle 93"/>
          <p:cNvSpPr>
            <a:spLocks noChangeArrowheads="1"/>
          </p:cNvSpPr>
          <p:nvPr/>
        </p:nvSpPr>
        <p:spPr bwMode="auto">
          <a:xfrm>
            <a:off x="4679980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4" name="Rectangle 94"/>
          <p:cNvSpPr>
            <a:spLocks noChangeArrowheads="1"/>
          </p:cNvSpPr>
          <p:nvPr/>
        </p:nvSpPr>
        <p:spPr bwMode="auto">
          <a:xfrm>
            <a:off x="5027642" y="581525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5" name="Rectangle 95"/>
          <p:cNvSpPr>
            <a:spLocks noChangeArrowheads="1"/>
          </p:cNvSpPr>
          <p:nvPr/>
        </p:nvSpPr>
        <p:spPr bwMode="auto">
          <a:xfrm>
            <a:off x="5389593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6" name="Rectangle 96"/>
          <p:cNvSpPr>
            <a:spLocks noChangeArrowheads="1"/>
          </p:cNvSpPr>
          <p:nvPr/>
        </p:nvSpPr>
        <p:spPr bwMode="auto">
          <a:xfrm>
            <a:off x="5748368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7" name="Rectangle 97"/>
          <p:cNvSpPr>
            <a:spLocks noChangeArrowheads="1"/>
          </p:cNvSpPr>
          <p:nvPr/>
        </p:nvSpPr>
        <p:spPr bwMode="auto">
          <a:xfrm>
            <a:off x="6096030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8" name="Rectangle 98"/>
          <p:cNvSpPr>
            <a:spLocks noChangeArrowheads="1"/>
          </p:cNvSpPr>
          <p:nvPr/>
        </p:nvSpPr>
        <p:spPr bwMode="auto">
          <a:xfrm>
            <a:off x="6454805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9" name="Rectangle 99"/>
          <p:cNvSpPr>
            <a:spLocks noChangeArrowheads="1"/>
          </p:cNvSpPr>
          <p:nvPr/>
        </p:nvSpPr>
        <p:spPr bwMode="auto">
          <a:xfrm>
            <a:off x="7177118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0" name="Rectangle 100"/>
          <p:cNvSpPr>
            <a:spLocks noChangeArrowheads="1"/>
          </p:cNvSpPr>
          <p:nvPr/>
        </p:nvSpPr>
        <p:spPr bwMode="auto">
          <a:xfrm>
            <a:off x="6815167" y="581525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1" name="Rectangle 101"/>
          <p:cNvSpPr>
            <a:spLocks noChangeArrowheads="1"/>
          </p:cNvSpPr>
          <p:nvPr/>
        </p:nvSpPr>
        <p:spPr bwMode="auto">
          <a:xfrm>
            <a:off x="7535893" y="58152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2" name="Line 102"/>
          <p:cNvSpPr>
            <a:spLocks noChangeShapeType="1"/>
          </p:cNvSpPr>
          <p:nvPr/>
        </p:nvSpPr>
        <p:spPr bwMode="auto">
          <a:xfrm>
            <a:off x="3587751" y="3078970"/>
            <a:ext cx="1223963" cy="0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Text Box 104"/>
          <p:cNvSpPr txBox="1">
            <a:spLocks noChangeArrowheads="1"/>
          </p:cNvSpPr>
          <p:nvPr/>
        </p:nvSpPr>
        <p:spPr bwMode="auto">
          <a:xfrm>
            <a:off x="3865559" y="2583135"/>
            <a:ext cx="433388" cy="36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0   1    2    3    4   5    6    7   8    9</a:t>
            </a:r>
          </a:p>
        </p:txBody>
      </p:sp>
      <p:sp>
        <p:nvSpPr>
          <p:cNvPr id="105" name="Text Box 116"/>
          <p:cNvSpPr txBox="1">
            <a:spLocks noChangeArrowheads="1"/>
          </p:cNvSpPr>
          <p:nvPr/>
        </p:nvSpPr>
        <p:spPr bwMode="auto">
          <a:xfrm>
            <a:off x="3152767" y="2734486"/>
            <a:ext cx="431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入口</a:t>
            </a:r>
          </a:p>
        </p:txBody>
      </p:sp>
      <p:sp>
        <p:nvSpPr>
          <p:cNvPr id="106" name="Line 117"/>
          <p:cNvSpPr>
            <a:spLocks noChangeShapeType="1"/>
          </p:cNvSpPr>
          <p:nvPr/>
        </p:nvSpPr>
        <p:spPr bwMode="auto">
          <a:xfrm flipH="1">
            <a:off x="7445392" y="5625338"/>
            <a:ext cx="1008063" cy="0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" name="Text Box 118"/>
          <p:cNvSpPr txBox="1">
            <a:spLocks noChangeArrowheads="1"/>
          </p:cNvSpPr>
          <p:nvPr/>
        </p:nvSpPr>
        <p:spPr bwMode="auto">
          <a:xfrm>
            <a:off x="8307406" y="5268149"/>
            <a:ext cx="503238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出口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271464" y="1358906"/>
            <a:ext cx="10153128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</a:t>
            </a:r>
            <a:r>
              <a:rPr 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</a:t>
            </a: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=8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=8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，图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每个方块，用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空白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表示通道，用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阴影表示障碍物。为了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算法方便，一般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在迷宫外围加上了一条围墙。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3" name="组合 122"/>
          <p:cNvGrpSpPr/>
          <p:nvPr/>
        </p:nvGrpSpPr>
        <p:grpSpPr>
          <a:xfrm>
            <a:off x="6205538" y="5625338"/>
            <a:ext cx="2143140" cy="1171188"/>
            <a:chOff x="3929058" y="4857760"/>
            <a:chExt cx="2143140" cy="1171188"/>
          </a:xfrm>
        </p:grpSpPr>
        <p:sp>
          <p:nvSpPr>
            <p:cNvPr id="120" name="TextBox 119"/>
            <p:cNvSpPr txBox="1"/>
            <p:nvPr/>
          </p:nvSpPr>
          <p:spPr>
            <a:xfrm>
              <a:off x="3929058" y="5715016"/>
              <a:ext cx="214314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一条迷宫路径</a:t>
              </a:r>
            </a:p>
          </p:txBody>
        </p:sp>
        <p:cxnSp>
          <p:nvCxnSpPr>
            <p:cNvPr id="122" name="直接箭头连接符 121"/>
            <p:cNvCxnSpPr>
              <a:stCxn id="120" idx="0"/>
            </p:cNvCxnSpPr>
            <p:nvPr/>
          </p:nvCxnSpPr>
          <p:spPr>
            <a:xfrm flipV="1">
              <a:off x="5000628" y="4857760"/>
              <a:ext cx="71438" cy="8572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任意多边形 120"/>
          <p:cNvSpPr/>
          <p:nvPr/>
        </p:nvSpPr>
        <p:spPr>
          <a:xfrm>
            <a:off x="4682068" y="3006484"/>
            <a:ext cx="2861733" cy="2633133"/>
          </a:xfrm>
          <a:custGeom>
            <a:avLst/>
            <a:gdLst>
              <a:gd name="connsiteX0" fmla="*/ 207433 w 2861733"/>
              <a:gd name="connsiteY0" fmla="*/ 118533 h 2633133"/>
              <a:gd name="connsiteX1" fmla="*/ 474133 w 2861733"/>
              <a:gd name="connsiteY1" fmla="*/ 118533 h 2633133"/>
              <a:gd name="connsiteX2" fmla="*/ 537633 w 2861733"/>
              <a:gd name="connsiteY2" fmla="*/ 829733 h 2633133"/>
              <a:gd name="connsiteX3" fmla="*/ 118533 w 2861733"/>
              <a:gd name="connsiteY3" fmla="*/ 829733 h 2633133"/>
              <a:gd name="connsiteX4" fmla="*/ 131233 w 2861733"/>
              <a:gd name="connsiteY4" fmla="*/ 1540933 h 2633133"/>
              <a:gd name="connsiteX5" fmla="*/ 905933 w 2861733"/>
              <a:gd name="connsiteY5" fmla="*/ 1579033 h 2633133"/>
              <a:gd name="connsiteX6" fmla="*/ 931333 w 2861733"/>
              <a:gd name="connsiteY6" fmla="*/ 1960033 h 2633133"/>
              <a:gd name="connsiteX7" fmla="*/ 1566333 w 2861733"/>
              <a:gd name="connsiteY7" fmla="*/ 1947333 h 2633133"/>
              <a:gd name="connsiteX8" fmla="*/ 1604433 w 2861733"/>
              <a:gd name="connsiteY8" fmla="*/ 1223433 h 2633133"/>
              <a:gd name="connsiteX9" fmla="*/ 2683933 w 2861733"/>
              <a:gd name="connsiteY9" fmla="*/ 1185333 h 2633133"/>
              <a:gd name="connsiteX10" fmla="*/ 2671233 w 2861733"/>
              <a:gd name="connsiteY10" fmla="*/ 2633133 h 263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1733" h="2633133">
                <a:moveTo>
                  <a:pt x="207433" y="118533"/>
                </a:moveTo>
                <a:cubicBezTo>
                  <a:pt x="313266" y="59266"/>
                  <a:pt x="419100" y="0"/>
                  <a:pt x="474133" y="118533"/>
                </a:cubicBezTo>
                <a:cubicBezTo>
                  <a:pt x="529166" y="237066"/>
                  <a:pt x="596900" y="711200"/>
                  <a:pt x="537633" y="829733"/>
                </a:cubicBezTo>
                <a:cubicBezTo>
                  <a:pt x="478366" y="948266"/>
                  <a:pt x="186266" y="711200"/>
                  <a:pt x="118533" y="829733"/>
                </a:cubicBezTo>
                <a:cubicBezTo>
                  <a:pt x="50800" y="948266"/>
                  <a:pt x="0" y="1416050"/>
                  <a:pt x="131233" y="1540933"/>
                </a:cubicBezTo>
                <a:cubicBezTo>
                  <a:pt x="262466" y="1665816"/>
                  <a:pt x="772583" y="1509183"/>
                  <a:pt x="905933" y="1579033"/>
                </a:cubicBezTo>
                <a:cubicBezTo>
                  <a:pt x="1039283" y="1648883"/>
                  <a:pt x="821266" y="1898650"/>
                  <a:pt x="931333" y="1960033"/>
                </a:cubicBezTo>
                <a:cubicBezTo>
                  <a:pt x="1041400" y="2021416"/>
                  <a:pt x="1454150" y="2070100"/>
                  <a:pt x="1566333" y="1947333"/>
                </a:cubicBezTo>
                <a:cubicBezTo>
                  <a:pt x="1678516" y="1824566"/>
                  <a:pt x="1418166" y="1350433"/>
                  <a:pt x="1604433" y="1223433"/>
                </a:cubicBezTo>
                <a:cubicBezTo>
                  <a:pt x="1790700" y="1096433"/>
                  <a:pt x="2506133" y="950383"/>
                  <a:pt x="2683933" y="1185333"/>
                </a:cubicBezTo>
                <a:cubicBezTo>
                  <a:pt x="2861733" y="1420283"/>
                  <a:pt x="2766483" y="2026708"/>
                  <a:pt x="2671233" y="2633133"/>
                </a:cubicBezTo>
              </a:path>
            </a:pathLst>
          </a:custGeom>
          <a:ln w="28575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Text Box 103"/>
          <p:cNvSpPr txBox="1">
            <a:spLocks noChangeArrowheads="1"/>
          </p:cNvSpPr>
          <p:nvPr/>
        </p:nvSpPr>
        <p:spPr bwMode="auto">
          <a:xfrm>
            <a:off x="4381488" y="2124877"/>
            <a:ext cx="3714776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0  1  2 </a:t>
            </a:r>
            <a:r>
              <a:rPr lang="en-US" altLang="zh-CN" sz="18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3</a:t>
            </a:r>
            <a:r>
              <a:rPr lang="en-US" altLang="zh-CN" sz="18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4  5 </a:t>
            </a:r>
            <a:r>
              <a:rPr lang="en-US" altLang="zh-CN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6  7  8  9</a:t>
            </a:r>
            <a:endParaRPr lang="en-US" altLang="zh-CN" sz="1600" dirty="0">
              <a:solidFill>
                <a:srgbClr val="00B0F0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4ECC421-DCDB-40B5-AA86-D13FBC837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18" name="TextBox 3">
            <a:extLst>
              <a:ext uri="{FF2B5EF4-FFF2-40B4-BE49-F238E27FC236}">
                <a16:creationId xmlns:a16="http://schemas.microsoft.com/office/drawing/2014/main" id="{59767647-1ED7-4F5D-B09A-5D564257CD4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123" name="图片 122" descr="乐高玩具&#10;&#10;低可信度描述已自动生成">
            <a:extLst>
              <a:ext uri="{FF2B5EF4-FFF2-40B4-BE49-F238E27FC236}">
                <a16:creationId xmlns:a16="http://schemas.microsoft.com/office/drawing/2014/main" id="{FAA1E574-28DA-47CE-9111-967F431D84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3895">
            <a:off x="8509822" y="4338125"/>
            <a:ext cx="3595440" cy="2422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3216" y="3068815"/>
            <a:ext cx="9435351" cy="145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设置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一个迷宫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数组</a:t>
            </a: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mg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，其中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每个元素表示一个方块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的状态，为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时表示对应方块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是通道，为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时表示对应方块不可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走。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ACFF9DBB-1D5E-4901-82D7-94AB55189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2302690"/>
            <a:ext cx="2463787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400"/>
              <a:t>  </a:t>
            </a:r>
            <a:r>
              <a:rPr lang="zh-CN" altLang="en-US" sz="2400"/>
              <a:t>数据组织       </a:t>
            </a:r>
            <a:endParaRPr lang="zh-CN" altLang="en-US" sz="2400" dirty="0"/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985983-3667-4B69-98B9-C6B4D726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DB19C11-F8A2-4AD0-B5DE-E0097D31B1F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16" name="Text Box 4" descr="羊皮纸">
            <a:extLst>
              <a:ext uri="{FF2B5EF4-FFF2-40B4-BE49-F238E27FC236}">
                <a16:creationId xmlns:a16="http://schemas.microsoft.com/office/drawing/2014/main" id="{9C576F01-92D5-4F75-9455-387977641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1591644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、用栈求解迷宫问题</a:t>
            </a:r>
          </a:p>
        </p:txBody>
      </p:sp>
      <p:pic>
        <p:nvPicPr>
          <p:cNvPr id="17" name="图片 16" descr="乐高玩具&#10;&#10;低可信度描述已自动生成">
            <a:extLst>
              <a:ext uri="{FF2B5EF4-FFF2-40B4-BE49-F238E27FC236}">
                <a16:creationId xmlns:a16="http://schemas.microsoft.com/office/drawing/2014/main" id="{4A36A164-4DBC-4A89-B58D-E8A224C6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5093">
            <a:off x="5631109" y="4308178"/>
            <a:ext cx="7569226" cy="5099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6057" y="1819141"/>
            <a:ext cx="3714776" cy="413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mg[</a:t>
            </a:r>
            <a:r>
              <a:rPr lang="en-US" sz="16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sz="16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+2</a:t>
            </a:r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][</a:t>
            </a:r>
            <a:r>
              <a:rPr lang="en-US" sz="16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16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+2</a:t>
            </a:r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]=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1,1,1,1,1,1,1,1,1,1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0,0,1,0,0,0,1,0,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0,0,1,0,0,0,1,0,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0,0,0,0,1,1,0,0,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0,1,1,1,0,0,0,0,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0,0,0,1,0,0,0,0,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0,1,0,0,0,1,0,0,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0,1,1,1,0,1,1,0,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1,0,0,0,0,0,0,0,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},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{</a:t>
            </a:r>
            <a:r>
              <a:rPr lang="en-US" sz="1600">
                <a:solidFill>
                  <a:srgbClr val="CE3B37"/>
                </a:solidFill>
                <a:latin typeface="Consolas" pitchFamily="49" charset="0"/>
              </a:rPr>
              <a:t>1,1,1,1,1,1,1,1,1,1</a:t>
            </a:r>
            <a:r>
              <a:rPr lang="en-US" sz="16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zh-CN" altLang="en-US" sz="16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91206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49981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97643" y="221805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59594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018369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66031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24806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447119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5168" y="2218057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05894" y="22180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591206" y="25768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49981" y="25768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97643" y="257683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659594" y="25768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18369" y="25768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366031" y="25768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724806" y="25768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447119" y="257683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085168" y="2576832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805894" y="257683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591206" y="293719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949981" y="293719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97643" y="2937195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659594" y="293719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018369" y="293719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4366031" y="293719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724806" y="293719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447119" y="293719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085168" y="2937195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805894" y="293719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591206" y="32975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49981" y="32975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297643" y="3297557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659594" y="32975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4018369" y="32975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366031" y="32975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724806" y="32975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447119" y="3297557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085168" y="3297557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805894" y="3297557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591206" y="36452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49981" y="3650553"/>
            <a:ext cx="358775" cy="39154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297643" y="3645220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659594" y="36452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018369" y="36452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366031" y="3645220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724806" y="3645220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447119" y="3645220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085168" y="3645220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805894" y="36452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91206" y="40055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949981" y="40055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297643" y="400558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659594" y="40055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4018369" y="40055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4366031" y="40055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724806" y="40055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447119" y="40055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085168" y="400558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805894" y="40055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591206" y="43659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949981" y="436594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297643" y="4365945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659594" y="436594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018369" y="436594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4366031" y="436594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724806" y="43659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447119" y="4365945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085168" y="4365945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805894" y="43659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591206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949981" y="4724720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3297643" y="4724720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659594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4018369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4366031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724806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447119" y="4724720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085168" y="4724720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5805894" y="4724720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2591206" y="50850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949981" y="50850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3297643" y="508508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3659594" y="50850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4018369" y="50850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4366031" y="50850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724806" y="50850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447119" y="5085082"/>
            <a:ext cx="35877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5085168" y="5085082"/>
            <a:ext cx="361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5805894" y="5085082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2591206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2949981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3297643" y="5445445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659594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4018369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4366031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4724806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447119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5085168" y="5445445"/>
            <a:ext cx="361950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805894" y="5445445"/>
            <a:ext cx="358775" cy="358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endParaRPr lang="zh-CN" altLang="zh-CN" sz="1800" b="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4" name="Text Box 103"/>
          <p:cNvSpPr txBox="1">
            <a:spLocks noChangeArrowheads="1"/>
          </p:cNvSpPr>
          <p:nvPr/>
        </p:nvSpPr>
        <p:spPr bwMode="auto">
          <a:xfrm>
            <a:off x="2624523" y="1826502"/>
            <a:ext cx="3603872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180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0  1  2  3  4  5  6  7 8  9</a:t>
            </a:r>
            <a:endParaRPr lang="en-US" altLang="zh-CN" sz="1800" dirty="0">
              <a:solidFill>
                <a:srgbClr val="00B0F0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05" name="Text Box 104"/>
          <p:cNvSpPr txBox="1">
            <a:spLocks noChangeArrowheads="1"/>
          </p:cNvSpPr>
          <p:nvPr/>
        </p:nvSpPr>
        <p:spPr bwMode="auto">
          <a:xfrm>
            <a:off x="2135560" y="2213322"/>
            <a:ext cx="433388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0   1    2    3    4   5    6    7   8    9</a:t>
            </a:r>
          </a:p>
        </p:txBody>
      </p:sp>
      <p:grpSp>
        <p:nvGrpSpPr>
          <p:cNvPr id="103" name="组合 114"/>
          <p:cNvGrpSpPr/>
          <p:nvPr/>
        </p:nvGrpSpPr>
        <p:grpSpPr>
          <a:xfrm>
            <a:off x="7378455" y="2708922"/>
            <a:ext cx="1809763" cy="3841241"/>
            <a:chOff x="5464181" y="1269867"/>
            <a:chExt cx="1809763" cy="3841241"/>
          </a:xfrm>
        </p:grpSpPr>
        <p:sp>
          <p:nvSpPr>
            <p:cNvPr id="111" name="矩形 110"/>
            <p:cNvSpPr/>
            <p:nvPr/>
          </p:nvSpPr>
          <p:spPr bwMode="auto">
            <a:xfrm>
              <a:off x="5464181" y="1269867"/>
              <a:ext cx="1809763" cy="2521490"/>
            </a:xfrm>
            <a:prstGeom prst="rect">
              <a:avLst/>
            </a:prstGeom>
            <a:noFill/>
            <a:ln w="25400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>
              <a:cxnSpLocks/>
              <a:stCxn id="111" idx="2"/>
              <a:endCxn id="114" idx="0"/>
            </p:cNvCxnSpPr>
            <p:nvPr/>
          </p:nvCxnSpPr>
          <p:spPr>
            <a:xfrm flipH="1">
              <a:off x="6369062" y="3791357"/>
              <a:ext cx="1" cy="1005819"/>
            </a:xfrm>
            <a:prstGeom prst="line">
              <a:avLst/>
            </a:prstGeom>
            <a:ln w="22225">
              <a:solidFill>
                <a:srgbClr val="F398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5940434" y="4797176"/>
              <a:ext cx="857256" cy="3139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M</a:t>
              </a:r>
              <a:r>
                <a:rPr lang="en-US" sz="1800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×</a:t>
              </a:r>
              <a:r>
                <a:rPr lang="en-US" sz="18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N</a:t>
              </a:r>
              <a:endParaRPr lang="zh-CN" altLang="en-US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上弧形箭头 115"/>
          <p:cNvSpPr/>
          <p:nvPr/>
        </p:nvSpPr>
        <p:spPr bwMode="auto">
          <a:xfrm>
            <a:off x="4850204" y="1068101"/>
            <a:ext cx="2500330" cy="720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/>
            <a:tailEnd type="triangl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92E34F-4038-44D7-BE33-537ECBA33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18" name="TextBox 3">
            <a:extLst>
              <a:ext uri="{FF2B5EF4-FFF2-40B4-BE49-F238E27FC236}">
                <a16:creationId xmlns:a16="http://schemas.microsoft.com/office/drawing/2014/main" id="{291E84BD-5513-488A-AC37-2A924CA2990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79" y="1505118"/>
            <a:ext cx="806869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在算法中用到的栈采用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顺序栈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存储结构，即将栈声明为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2629" y="2062832"/>
            <a:ext cx="7786742" cy="3150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typedef </a:t>
            </a:r>
            <a:r>
              <a:rPr lang="en-US" dirty="0" err="1"/>
              <a:t>struct</a:t>
            </a:r>
            <a:endParaRPr lang="zh-CN" altLang="en-US" dirty="0"/>
          </a:p>
          <a:p>
            <a:r>
              <a:rPr lang="en-US"/>
              <a:t>{  int i</a:t>
            </a:r>
            <a:r>
              <a:rPr lang="en-US" dirty="0"/>
              <a:t>;		</a:t>
            </a:r>
            <a:r>
              <a:rPr lang="en-US"/>
              <a:t>	</a:t>
            </a:r>
            <a:r>
              <a:rPr lang="en-US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当前方块的行号</a:t>
            </a:r>
          </a:p>
          <a:p>
            <a:r>
              <a:rPr lang="en-US"/>
              <a:t>   int </a:t>
            </a:r>
            <a:r>
              <a:rPr lang="en-US" dirty="0"/>
              <a:t>j;	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当前方块的列号</a:t>
            </a:r>
          </a:p>
          <a:p>
            <a:r>
              <a:rPr lang="en-US"/>
              <a:t>   int di</a:t>
            </a:r>
            <a:r>
              <a:rPr lang="en-US" dirty="0"/>
              <a:t>;		</a:t>
            </a:r>
            <a:r>
              <a:rPr lang="en-US"/>
              <a:t>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en-US" dirty="0" err="1">
                <a:solidFill>
                  <a:srgbClr val="002060"/>
                </a:solidFill>
              </a:rPr>
              <a:t>di</a:t>
            </a:r>
            <a:r>
              <a:rPr lang="zh-CN" altLang="en-US" dirty="0">
                <a:solidFill>
                  <a:srgbClr val="002060"/>
                </a:solidFill>
              </a:rPr>
              <a:t>是下一可走相邻方位的方位号</a:t>
            </a:r>
          </a:p>
          <a:p>
            <a:r>
              <a:rPr lang="en-US"/>
              <a:t>} </a:t>
            </a:r>
            <a:r>
              <a:rPr lang="en-US">
                <a:solidFill>
                  <a:srgbClr val="F39801"/>
                </a:solidFill>
              </a:rPr>
              <a:t>Box</a:t>
            </a:r>
            <a:r>
              <a:rPr lang="en-US" dirty="0"/>
              <a:t>;	</a:t>
            </a: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定义方块类型</a:t>
            </a:r>
          </a:p>
          <a:p>
            <a:r>
              <a:rPr lang="en-US"/>
              <a:t>typedef </a:t>
            </a:r>
            <a:r>
              <a:rPr lang="en-US" dirty="0" err="1"/>
              <a:t>struct</a:t>
            </a:r>
            <a:endParaRPr lang="zh-CN" altLang="en-US" dirty="0"/>
          </a:p>
          <a:p>
            <a:r>
              <a:rPr lang="en-US"/>
              <a:t>{  </a:t>
            </a:r>
            <a:r>
              <a:rPr lang="en-US">
                <a:solidFill>
                  <a:srgbClr val="F39801"/>
                </a:solidFill>
              </a:rPr>
              <a:t>Box</a:t>
            </a:r>
            <a:r>
              <a:rPr lang="en-US" dirty="0"/>
              <a:t> </a:t>
            </a:r>
            <a:r>
              <a:rPr lang="en-US"/>
              <a:t>data[MaxSize</a:t>
            </a:r>
            <a:r>
              <a:rPr lang="en-US" dirty="0"/>
              <a:t>];</a:t>
            </a:r>
            <a:endParaRPr lang="zh-CN" altLang="en-US" dirty="0"/>
          </a:p>
          <a:p>
            <a:r>
              <a:rPr lang="en-US"/>
              <a:t>   int</a:t>
            </a:r>
            <a:r>
              <a:rPr lang="en-US" dirty="0"/>
              <a:t> top;		</a:t>
            </a:r>
            <a:r>
              <a:rPr lang="en-US"/>
              <a:t>	</a:t>
            </a:r>
            <a:r>
              <a:rPr lang="en-US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栈顶指针</a:t>
            </a:r>
          </a:p>
          <a:p>
            <a:r>
              <a:rPr lang="en-US"/>
              <a:t>} </a:t>
            </a:r>
            <a:r>
              <a:rPr lang="en-US">
                <a:solidFill>
                  <a:srgbClr val="CE3B37"/>
                </a:solidFill>
              </a:rPr>
              <a:t> StType</a:t>
            </a:r>
            <a:r>
              <a:rPr lang="en-US" dirty="0"/>
              <a:t>;	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声明顺</a:t>
            </a:r>
            <a:r>
              <a:rPr lang="zh-CN" altLang="en-US" dirty="0">
                <a:solidFill>
                  <a:srgbClr val="002060"/>
                </a:solidFill>
              </a:rPr>
              <a:t>序栈类型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3554113" y="3429000"/>
            <a:ext cx="3598984" cy="3249374"/>
            <a:chOff x="1901710" y="2986649"/>
            <a:chExt cx="3598984" cy="3249374"/>
          </a:xfrm>
        </p:grpSpPr>
        <p:sp>
          <p:nvSpPr>
            <p:cNvPr id="4" name="Rectangle 36"/>
            <p:cNvSpPr>
              <a:spLocks noChangeArrowheads="1"/>
            </p:cNvSpPr>
            <p:nvPr/>
          </p:nvSpPr>
          <p:spPr bwMode="auto">
            <a:xfrm>
              <a:off x="2643174" y="5696023"/>
              <a:ext cx="720000" cy="540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i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，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j</a:t>
              </a:r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Rectangle 36"/>
            <p:cNvSpPr>
              <a:spLocks noChangeArrowheads="1"/>
            </p:cNvSpPr>
            <p:nvPr/>
          </p:nvSpPr>
          <p:spPr bwMode="auto">
            <a:xfrm>
              <a:off x="4780694" y="5686498"/>
              <a:ext cx="720000" cy="540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x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，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y</a:t>
              </a:r>
              <a:endParaRPr lang="en-US" altLang="zh-CN" sz="1800" i="1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cxnSp>
          <p:nvCxnSpPr>
            <p:cNvPr id="7" name="直接箭头连接符 6"/>
            <p:cNvCxnSpPr>
              <a:stCxn id="4" idx="3"/>
              <a:endCxn id="5" idx="1"/>
            </p:cNvCxnSpPr>
            <p:nvPr/>
          </p:nvCxnSpPr>
          <p:spPr>
            <a:xfrm flipV="1">
              <a:off x="3363174" y="5956498"/>
              <a:ext cx="1417520" cy="9525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86182" y="5500702"/>
              <a:ext cx="64294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" name="直接箭头连接符 9"/>
            <p:cNvCxnSpPr>
              <a:cxnSpLocks/>
            </p:cNvCxnSpPr>
            <p:nvPr/>
          </p:nvCxnSpPr>
          <p:spPr>
            <a:xfrm>
              <a:off x="1901710" y="2986649"/>
              <a:ext cx="1987430" cy="2473960"/>
            </a:xfrm>
            <a:prstGeom prst="straightConnector1">
              <a:avLst/>
            </a:prstGeom>
            <a:ln w="28575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CD6D4CC-4C49-4A9A-9069-2E1774BD3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7CAD7EB-BFE8-4080-933A-4B65A124A9B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7488" y="896387"/>
            <a:ext cx="9903895" cy="17665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一个栈的入栈序列为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  <a:sym typeface="Symbol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，其出栈序列是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zh-CN" altLang="en-US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  <a:sym typeface="Symbol"/>
              </a:rPr>
              <a:t>…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。若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，则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p</a:t>
            </a:r>
            <a:r>
              <a:rPr lang="en-US" altLang="zh-CN" baseline="-25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可能取值的个数是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  ）多少？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全国考研题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A.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     B.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  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C.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    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D.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无法确定</a:t>
            </a:r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2662" y="4359630"/>
            <a:ext cx="6572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可以取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2662" y="4788258"/>
            <a:ext cx="6143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可以取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… 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2662" y="5245404"/>
            <a:ext cx="692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可以取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 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2662" y="5716952"/>
            <a:ext cx="75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可以取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出，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 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6976" y="6031279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2662" y="6402814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en-US" altLang="zh-CN" sz="2000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可以取除了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外的任何值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共有</a:t>
            </a:r>
            <a:r>
              <a:rPr lang="en-US" altLang="zh-CN" sz="2000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种可能。答案为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927648" y="2864373"/>
            <a:ext cx="5715040" cy="1428760"/>
            <a:chOff x="1214414" y="2285992"/>
            <a:chExt cx="5715040" cy="1428760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3143240" y="2634752"/>
              <a:ext cx="0" cy="108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>
              <a:off x="4079865" y="2634752"/>
              <a:ext cx="0" cy="108000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3143240" y="3704445"/>
              <a:ext cx="936625" cy="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89884" y="2617768"/>
              <a:ext cx="468000" cy="25064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zh-CN" alt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4722" y="2617768"/>
              <a:ext cx="468000" cy="2506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?</a:t>
              </a:r>
              <a:endParaRPr lang="zh-CN" alt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4414" y="2285992"/>
              <a:ext cx="19288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n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  </a:t>
              </a:r>
              <a:r>
                <a:rPr lang="en-US" altLang="zh-CN"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  <a:sym typeface="Symbol"/>
                </a:rPr>
                <a:t>…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   3 2 1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49352" y="3282735"/>
              <a:ext cx="1480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不可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能是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9" name="直接箭头连接符 28"/>
            <p:cNvCxnSpPr>
              <a:stCxn id="28" idx="0"/>
              <a:endCxn id="26" idx="2"/>
            </p:cNvCxnSpPr>
            <p:nvPr/>
          </p:nvCxnSpPr>
          <p:spPr>
            <a:xfrm flipH="1" flipV="1">
              <a:off x="6188722" y="2868414"/>
              <a:ext cx="681" cy="414321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786314" y="2617768"/>
              <a:ext cx="468000" cy="25064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3144982" y="2356914"/>
              <a:ext cx="341644" cy="556008"/>
            </a:xfrm>
            <a:custGeom>
              <a:avLst/>
              <a:gdLst>
                <a:gd name="connsiteX0" fmla="*/ 0 w 341644"/>
                <a:gd name="connsiteY0" fmla="*/ 53591 h 556008"/>
                <a:gd name="connsiteX1" fmla="*/ 170822 w 341644"/>
                <a:gd name="connsiteY1" fmla="*/ 83736 h 556008"/>
                <a:gd name="connsiteX2" fmla="*/ 341644 w 341644"/>
                <a:gd name="connsiteY2" fmla="*/ 556008 h 55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644" h="556008">
                  <a:moveTo>
                    <a:pt x="0" y="53591"/>
                  </a:moveTo>
                  <a:cubicBezTo>
                    <a:pt x="56940" y="26795"/>
                    <a:pt x="113881" y="0"/>
                    <a:pt x="170822" y="83736"/>
                  </a:cubicBezTo>
                  <a:cubicBezTo>
                    <a:pt x="227763" y="167472"/>
                    <a:pt x="284703" y="361740"/>
                    <a:pt x="341644" y="556008"/>
                  </a:cubicBezTo>
                </a:path>
              </a:pathLst>
            </a:cu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9" name="AutoShape 8">
            <a:extLst>
              <a:ext uri="{FF2B5EF4-FFF2-40B4-BE49-F238E27FC236}">
                <a16:creationId xmlns:a16="http://schemas.microsoft.com/office/drawing/2014/main" id="{4BBD9FED-C285-45AC-A1B3-7A88A167B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240" y="3566969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 sz="2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 Box 23">
            <a:extLst>
              <a:ext uri="{FF2B5EF4-FFF2-40B4-BE49-F238E27FC236}">
                <a16:creationId xmlns:a16="http://schemas.microsoft.com/office/drawing/2014/main" id="{554EC732-4746-4DC0-A548-19892F87F02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90650" y="1000042"/>
            <a:ext cx="874446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>
                <a:solidFill>
                  <a:srgbClr val="CE3B37"/>
                </a:solidFill>
              </a:rPr>
              <a:t>示例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22C445D-B942-4421-A17F-5B781B2A19C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0" name="图片 29" descr="乐高玩具&#10;&#10;低可信度描述已自动生成">
            <a:extLst>
              <a:ext uri="{FF2B5EF4-FFF2-40B4-BE49-F238E27FC236}">
                <a16:creationId xmlns:a16="http://schemas.microsoft.com/office/drawing/2014/main" id="{7583125C-782B-4BA8-B667-5FA376CD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600" y="4087735"/>
            <a:ext cx="4066222" cy="129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2000">
                <a:solidFill>
                  <a:schemeClr val="tx1"/>
                </a:solidFill>
                <a:latin typeface="方正启体简体" pitchFamily="65" charset="-122"/>
                <a:ea typeface="方正启体简体" pitchFamily="65" charset="-122"/>
                <a:cs typeface="Consolas" pitchFamily="49" charset="0"/>
              </a:defRPr>
            </a:lvl1pPr>
          </a:lstStyle>
          <a:p>
            <a:r>
              <a:rPr lang="zh-CN" altLang="en-US" sz="24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试探</a:t>
            </a:r>
            <a:r>
              <a:rPr lang="zh-CN" altLang="en-US" sz="24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从方位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开始，顺时针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方向</a:t>
            </a:r>
          </a:p>
        </p:txBody>
      </p:sp>
      <p:sp>
        <p:nvSpPr>
          <p:cNvPr id="3" name="Text Box 110"/>
          <p:cNvSpPr txBox="1">
            <a:spLocks noChangeArrowheads="1"/>
          </p:cNvSpPr>
          <p:nvPr/>
        </p:nvSpPr>
        <p:spPr bwMode="auto">
          <a:xfrm>
            <a:off x="8547732" y="1975810"/>
            <a:ext cx="857256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</p:txBody>
      </p:sp>
      <p:sp>
        <p:nvSpPr>
          <p:cNvPr id="4" name="Text Box 111"/>
          <p:cNvSpPr txBox="1">
            <a:spLocks noChangeArrowheads="1"/>
          </p:cNvSpPr>
          <p:nvPr/>
        </p:nvSpPr>
        <p:spPr bwMode="auto">
          <a:xfrm>
            <a:off x="8598360" y="5750851"/>
            <a:ext cx="92869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</a:p>
        </p:txBody>
      </p:sp>
      <p:sp>
        <p:nvSpPr>
          <p:cNvPr id="5" name="Text Box 112"/>
          <p:cNvSpPr txBox="1">
            <a:spLocks noChangeArrowheads="1"/>
          </p:cNvSpPr>
          <p:nvPr/>
        </p:nvSpPr>
        <p:spPr bwMode="auto">
          <a:xfrm>
            <a:off x="11098690" y="3722069"/>
            <a:ext cx="857256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</a:p>
        </p:txBody>
      </p:sp>
      <p:sp>
        <p:nvSpPr>
          <p:cNvPr id="6" name="Text Box 113"/>
          <p:cNvSpPr txBox="1">
            <a:spLocks noChangeArrowheads="1"/>
          </p:cNvSpPr>
          <p:nvPr/>
        </p:nvSpPr>
        <p:spPr bwMode="auto">
          <a:xfrm>
            <a:off x="5955154" y="3722069"/>
            <a:ext cx="928694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8598360" y="3645859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616360" y="2353329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10293822" y="3636334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6949666" y="3645859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j-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8598360" y="5150829"/>
            <a:ext cx="756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r>
              <a: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16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16200000" flipH="1">
            <a:off x="9562773" y="2686218"/>
            <a:ext cx="857256" cy="785818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10800000" flipV="1">
            <a:off x="9527054" y="4365011"/>
            <a:ext cx="1071570" cy="1000132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>
            <a:off x="7383914" y="4365011"/>
            <a:ext cx="1071570" cy="1000132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">
            <a:extLst>
              <a:ext uri="{FF2B5EF4-FFF2-40B4-BE49-F238E27FC236}">
                <a16:creationId xmlns:a16="http://schemas.microsoft.com/office/drawing/2014/main" id="{1B53268C-AC7D-4FDE-9B6C-7004C8C8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327" y="2893329"/>
            <a:ext cx="2974763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sz="2400"/>
              <a:t>  </a:t>
            </a:r>
            <a:r>
              <a:rPr lang="zh-CN" altLang="en-US" sz="2400"/>
              <a:t>算法设计       </a:t>
            </a:r>
            <a:endParaRPr lang="zh-CN" altLang="en-US" sz="2400" dirty="0"/>
          </a:p>
        </p:txBody>
      </p: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EA64B4-C9A7-44A1-9CF0-9EADC3484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0A733DB8-F392-4E73-AFE6-D767F751968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sp>
        <p:nvSpPr>
          <p:cNvPr id="29" name="Text Box 4" descr="羊皮纸">
            <a:extLst>
              <a:ext uri="{FF2B5EF4-FFF2-40B4-BE49-F238E27FC236}">
                <a16:creationId xmlns:a16="http://schemas.microsoft.com/office/drawing/2014/main" id="{B104ACC8-8C49-487D-926A-515F07C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1817066"/>
            <a:ext cx="314327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、用栈求解迷宫问题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5736000" y="2348880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j</a:t>
            </a:r>
            <a:endParaRPr lang="en-US" altLang="zh-CN" sz="2000" i="1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grpSp>
        <p:nvGrpSpPr>
          <p:cNvPr id="2" name="组合 35"/>
          <p:cNvGrpSpPr/>
          <p:nvPr/>
        </p:nvGrpSpPr>
        <p:grpSpPr>
          <a:xfrm>
            <a:off x="3950050" y="3277575"/>
            <a:ext cx="5242294" cy="2453082"/>
            <a:chOff x="2000232" y="2500306"/>
            <a:chExt cx="5242294" cy="2453082"/>
          </a:xfrm>
        </p:grpSpPr>
        <p:sp>
          <p:nvSpPr>
            <p:cNvPr id="22" name="TextBox 21"/>
            <p:cNvSpPr txBox="1"/>
            <p:nvPr/>
          </p:nvSpPr>
          <p:spPr>
            <a:xfrm>
              <a:off x="3213090" y="4610409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8908" y="4610409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3288" y="4610409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13090" y="3929066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98908" y="3929066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3288" y="3929066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rot="5400000">
              <a:off x="2355834" y="4000504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927338" y="4572008"/>
              <a:ext cx="2714644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071272" y="3999710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00232" y="3786190"/>
              <a:ext cx="857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栈</a:t>
              </a:r>
            </a:p>
          </p:txBody>
        </p:sp>
        <p:sp>
          <p:nvSpPr>
            <p:cNvPr id="34" name="下箭头 33"/>
            <p:cNvSpPr/>
            <p:nvPr/>
          </p:nvSpPr>
          <p:spPr bwMode="auto">
            <a:xfrm>
              <a:off x="4000496" y="2500306"/>
              <a:ext cx="285752" cy="714380"/>
            </a:xfrm>
            <a:prstGeom prst="down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29124" y="2600262"/>
              <a:ext cx="2813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）进栈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59496" y="1732400"/>
            <a:ext cx="528641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初始时，入口（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）作为当前方块。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00148" y="6091380"/>
            <a:ext cx="362809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所有走过的方块都会进栈！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2C635E-0065-4745-89CA-C735E477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D20F97F5-27C5-46D3-A2CD-0E51BD62C28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39" name="图片 38" descr="乐高玩具&#10;&#10;低可信度描述已自动生成">
            <a:extLst>
              <a:ext uri="{FF2B5EF4-FFF2-40B4-BE49-F238E27FC236}">
                <a16:creationId xmlns:a16="http://schemas.microsoft.com/office/drawing/2014/main" id="{64409268-23D4-41A8-BE95-8194EE93A7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2033">
            <a:off x="8571349" y="2810896"/>
            <a:ext cx="7505517" cy="5056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809720" y="1440513"/>
            <a:ext cx="9110816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如果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当前方块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找到一个相邻可走方块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），就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继续从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）走下去。</a:t>
            </a: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4180604" y="3079375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endParaRPr lang="en-US" altLang="zh-CN" sz="20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17" name="直接箭头连接符 16"/>
          <p:cNvCxnSpPr>
            <a:cxnSpLocks noChangeShapeType="1"/>
            <a:endCxn id="18" idx="1"/>
          </p:cNvCxnSpPr>
          <p:nvPr/>
        </p:nvCxnSpPr>
        <p:spPr bwMode="auto">
          <a:xfrm>
            <a:off x="4918808" y="3330202"/>
            <a:ext cx="1743077" cy="0"/>
          </a:xfrm>
          <a:prstGeom prst="straightConnector1">
            <a:avLst/>
          </a:prstGeom>
          <a:noFill/>
          <a:ln w="38100" algn="ctr">
            <a:solidFill>
              <a:srgbClr val="F39801"/>
            </a:solidFill>
            <a:miter lim="800000"/>
            <a:headEnd/>
            <a:tailEnd type="triangle" w="med" len="med"/>
          </a:ln>
        </p:spPr>
      </p:cxn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6661884" y="3069850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x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y</a:t>
            </a:r>
            <a:endParaRPr lang="en-US" altLang="zh-CN" sz="20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9" name="Text Box 112"/>
          <p:cNvSpPr txBox="1">
            <a:spLocks noChangeArrowheads="1"/>
          </p:cNvSpPr>
          <p:nvPr/>
        </p:nvSpPr>
        <p:spPr bwMode="auto">
          <a:xfrm>
            <a:off x="5310182" y="2884054"/>
            <a:ext cx="8572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方位</a:t>
            </a:r>
            <a:r>
              <a: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</a:p>
        </p:txBody>
      </p:sp>
      <p:grpSp>
        <p:nvGrpSpPr>
          <p:cNvPr id="2" name="组合 38"/>
          <p:cNvGrpSpPr/>
          <p:nvPr/>
        </p:nvGrpSpPr>
        <p:grpSpPr>
          <a:xfrm>
            <a:off x="3309918" y="3784230"/>
            <a:ext cx="5357850" cy="2497901"/>
            <a:chOff x="1785918" y="2500306"/>
            <a:chExt cx="5357850" cy="2497901"/>
          </a:xfrm>
        </p:grpSpPr>
        <p:sp>
          <p:nvSpPr>
            <p:cNvPr id="22" name="TextBox 21"/>
            <p:cNvSpPr txBox="1"/>
            <p:nvPr/>
          </p:nvSpPr>
          <p:spPr>
            <a:xfrm>
              <a:off x="3213090" y="4610409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8908" y="4610409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3288" y="4610409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di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13090" y="4000504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98908" y="4000504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3288" y="4000504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</a:t>
              </a:r>
              <a:endParaRPr lang="zh-CN" altLang="en-US" i="1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rot="5400000">
              <a:off x="2355834" y="4000504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927338" y="4572008"/>
              <a:ext cx="2714644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071272" y="3999710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785918" y="3786190"/>
              <a:ext cx="857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</p:txBody>
        </p:sp>
        <p:sp>
          <p:nvSpPr>
            <p:cNvPr id="34" name="下箭头 33"/>
            <p:cNvSpPr/>
            <p:nvPr/>
          </p:nvSpPr>
          <p:spPr bwMode="auto">
            <a:xfrm>
              <a:off x="4000496" y="2500306"/>
              <a:ext cx="285752" cy="714380"/>
            </a:xfrm>
            <a:prstGeom prst="down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29124" y="2600262"/>
              <a:ext cx="2714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x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y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）进栈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14678" y="3467401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x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0496" y="3467401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y</a:t>
              </a:r>
              <a:endParaRPr lang="zh-CN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14876" y="3467401"/>
              <a:ext cx="71438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3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34F267-3DB5-497A-96BC-92676D5CA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524730DE-8B34-4468-8703-F4C0E2331CB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41" name="图片 40" descr="乐高玩具&#10;&#10;低可信度描述已自动生成">
            <a:extLst>
              <a:ext uri="{FF2B5EF4-FFF2-40B4-BE49-F238E27FC236}">
                <a16:creationId xmlns:a16="http://schemas.microsoft.com/office/drawing/2014/main" id="{AE237AF6-8F98-43E6-8E10-1B20DC3B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2033">
            <a:off x="8571349" y="2810896"/>
            <a:ext cx="7505517" cy="5056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59496" y="1569672"/>
            <a:ext cx="9791500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ts val="3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/>
              <a:t>    如果</a:t>
            </a:r>
            <a:r>
              <a:rPr lang="zh-CN" altLang="en-US" sz="2400" dirty="0"/>
              <a:t>一个当前</a:t>
            </a:r>
            <a:r>
              <a:rPr lang="zh-CN" altLang="en-US" sz="2400"/>
              <a:t>方块（</a:t>
            </a:r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j</a:t>
            </a:r>
            <a:r>
              <a:rPr lang="zh-CN" altLang="en-US" sz="2400" dirty="0"/>
              <a:t>）没有找到任何相邻可</a:t>
            </a:r>
            <a:r>
              <a:rPr lang="zh-CN" altLang="en-US" sz="2400"/>
              <a:t>走方块，表示</a:t>
            </a:r>
            <a:r>
              <a:rPr lang="zh-CN" altLang="en-US" sz="2400" dirty="0"/>
              <a:t>此时</a:t>
            </a:r>
            <a:r>
              <a:rPr lang="zh-CN" altLang="en-US" sz="2400" dirty="0">
                <a:solidFill>
                  <a:srgbClr val="CE3B37"/>
                </a:solidFill>
              </a:rPr>
              <a:t>无路</a:t>
            </a:r>
            <a:r>
              <a:rPr lang="zh-CN" altLang="en-US" sz="2400">
                <a:solidFill>
                  <a:srgbClr val="CE3B37"/>
                </a:solidFill>
              </a:rPr>
              <a:t>可走</a:t>
            </a:r>
            <a:r>
              <a:rPr lang="zh-CN" altLang="en-US" sz="2400"/>
              <a:t>，将</a:t>
            </a:r>
            <a:r>
              <a:rPr lang="zh-CN" altLang="en-US" sz="2400" dirty="0"/>
              <a:t>其退栈。</a:t>
            </a:r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2913012" y="4302140"/>
            <a:ext cx="720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，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j</a:t>
            </a:r>
            <a:endParaRPr lang="en-US" altLang="zh-CN" sz="1800" i="1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cxnSp>
        <p:nvCxnSpPr>
          <p:cNvPr id="30" name="直接箭头连接符 29"/>
          <p:cNvCxnSpPr>
            <a:stCxn id="16" idx="3"/>
          </p:cNvCxnSpPr>
          <p:nvPr/>
        </p:nvCxnSpPr>
        <p:spPr>
          <a:xfrm>
            <a:off x="3633012" y="4572140"/>
            <a:ext cx="504000" cy="0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6" idx="2"/>
          </p:cNvCxnSpPr>
          <p:nvPr/>
        </p:nvCxnSpPr>
        <p:spPr>
          <a:xfrm rot="5400000">
            <a:off x="3077260" y="5035082"/>
            <a:ext cx="388694" cy="2810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1"/>
          </p:cNvCxnSpPr>
          <p:nvPr/>
        </p:nvCxnSpPr>
        <p:spPr>
          <a:xfrm rot="10800000" flipV="1">
            <a:off x="2409012" y="4587892"/>
            <a:ext cx="504000" cy="0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6" idx="0"/>
          </p:cNvCxnSpPr>
          <p:nvPr/>
        </p:nvCxnSpPr>
        <p:spPr>
          <a:xfrm rot="16200000" flipV="1">
            <a:off x="3128731" y="4157859"/>
            <a:ext cx="285752" cy="2810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198896" y="4435897"/>
            <a:ext cx="5762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×</a:t>
            </a: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2979692" y="3616278"/>
            <a:ext cx="5762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×</a:t>
            </a: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2984450" y="5230834"/>
            <a:ext cx="5762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×</a:t>
            </a: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1917638" y="4435897"/>
            <a:ext cx="5762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×</a:t>
            </a:r>
          </a:p>
        </p:txBody>
      </p:sp>
      <p:grpSp>
        <p:nvGrpSpPr>
          <p:cNvPr id="2" name="组合 33"/>
          <p:cNvGrpSpPr/>
          <p:nvPr/>
        </p:nvGrpSpPr>
        <p:grpSpPr>
          <a:xfrm>
            <a:off x="4952960" y="3209876"/>
            <a:ext cx="5394576" cy="2667396"/>
            <a:chOff x="3143240" y="1071546"/>
            <a:chExt cx="5394576" cy="2667396"/>
          </a:xfrm>
        </p:grpSpPr>
        <p:sp>
          <p:nvSpPr>
            <p:cNvPr id="22" name="TextBox 21"/>
            <p:cNvSpPr txBox="1"/>
            <p:nvPr/>
          </p:nvSpPr>
          <p:spPr>
            <a:xfrm>
              <a:off x="5213354" y="3395963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99172" y="3395963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13552" y="3395963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3354" y="2285992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99172" y="2285992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3552" y="2285992"/>
              <a:ext cx="714380" cy="3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rot="5400000">
              <a:off x="4356098" y="2786058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927602" y="3357562"/>
              <a:ext cx="2714644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7071536" y="2785264"/>
              <a:ext cx="1143008" cy="1588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40990" y="2571744"/>
              <a:ext cx="85725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08924" y="1384389"/>
              <a:ext cx="242889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）退栈</a:t>
              </a:r>
            </a:p>
          </p:txBody>
        </p:sp>
        <p:sp>
          <p:nvSpPr>
            <p:cNvPr id="21" name="上箭头 20"/>
            <p:cNvSpPr/>
            <p:nvPr/>
          </p:nvSpPr>
          <p:spPr bwMode="auto">
            <a:xfrm>
              <a:off x="6000760" y="1071546"/>
              <a:ext cx="285752" cy="857256"/>
            </a:xfrm>
            <a:prstGeom prst="up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右箭头 46"/>
            <p:cNvSpPr/>
            <p:nvPr/>
          </p:nvSpPr>
          <p:spPr bwMode="auto">
            <a:xfrm>
              <a:off x="3143240" y="2143116"/>
              <a:ext cx="785818" cy="500066"/>
            </a:xfrm>
            <a:prstGeom prst="right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5143504" y="2681583"/>
              <a:ext cx="1293820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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0BEEF7-2EC6-4E00-8713-944F2D2FB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330CD08F-2F8A-42DA-B009-8851618B267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1919536" y="1651982"/>
            <a:ext cx="338613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求解迷宫路径的过程：</a:t>
            </a:r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3454119" y="2521755"/>
            <a:ext cx="1368425" cy="64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前一方块</a:t>
            </a:r>
          </a:p>
        </p:txBody>
      </p:sp>
      <p:grpSp>
        <p:nvGrpSpPr>
          <p:cNvPr id="2" name="组合 18"/>
          <p:cNvGrpSpPr/>
          <p:nvPr/>
        </p:nvGrpSpPr>
        <p:grpSpPr>
          <a:xfrm>
            <a:off x="7464153" y="2093128"/>
            <a:ext cx="1149363" cy="561989"/>
            <a:chOff x="5989647" y="1285860"/>
            <a:chExt cx="1149363" cy="561989"/>
          </a:xfrm>
        </p:grpSpPr>
        <p:sp>
          <p:nvSpPr>
            <p:cNvPr id="156681" name="Freeform 9"/>
            <p:cNvSpPr>
              <a:spLocks/>
            </p:cNvSpPr>
            <p:nvPr/>
          </p:nvSpPr>
          <p:spPr bwMode="auto">
            <a:xfrm>
              <a:off x="5989647" y="1500174"/>
              <a:ext cx="649297" cy="347675"/>
            </a:xfrm>
            <a:custGeom>
              <a:avLst/>
              <a:gdLst/>
              <a:ahLst/>
              <a:cxnLst>
                <a:cxn ang="0">
                  <a:pos x="0" y="262"/>
                </a:cxn>
                <a:cxn ang="0">
                  <a:pos x="405" y="0"/>
                </a:cxn>
              </a:cxnLst>
              <a:rect l="0" t="0" r="r" b="b"/>
              <a:pathLst>
                <a:path w="405" h="262">
                  <a:moveTo>
                    <a:pt x="0" y="262"/>
                  </a:moveTo>
                  <a:lnTo>
                    <a:pt x="405" y="0"/>
                  </a:lnTo>
                </a:path>
              </a:pathLst>
            </a:cu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6683" name="Text Box 11"/>
            <p:cNvSpPr txBox="1">
              <a:spLocks noChangeArrowheads="1"/>
            </p:cNvSpPr>
            <p:nvPr/>
          </p:nvSpPr>
          <p:spPr bwMode="auto">
            <a:xfrm>
              <a:off x="6562748" y="1285860"/>
              <a:ext cx="576262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×</a:t>
              </a:r>
            </a:p>
          </p:txBody>
        </p:sp>
      </p:grpSp>
      <p:grpSp>
        <p:nvGrpSpPr>
          <p:cNvPr id="3" name="组合 19"/>
          <p:cNvGrpSpPr/>
          <p:nvPr/>
        </p:nvGrpSpPr>
        <p:grpSpPr>
          <a:xfrm>
            <a:off x="7464153" y="3013891"/>
            <a:ext cx="1154121" cy="495684"/>
            <a:chOff x="5989647" y="2206624"/>
            <a:chExt cx="1154121" cy="495684"/>
          </a:xfrm>
        </p:grpSpPr>
        <p:sp>
          <p:nvSpPr>
            <p:cNvPr id="156682" name="Line 10"/>
            <p:cNvSpPr>
              <a:spLocks noChangeShapeType="1"/>
            </p:cNvSpPr>
            <p:nvPr/>
          </p:nvSpPr>
          <p:spPr bwMode="auto">
            <a:xfrm>
              <a:off x="5989647" y="2206624"/>
              <a:ext cx="647700" cy="287338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6684" name="Text Box 12"/>
            <p:cNvSpPr txBox="1">
              <a:spLocks noChangeArrowheads="1"/>
            </p:cNvSpPr>
            <p:nvPr/>
          </p:nvSpPr>
          <p:spPr bwMode="auto">
            <a:xfrm>
              <a:off x="6567506" y="2314510"/>
              <a:ext cx="576262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×</a:t>
              </a:r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4822544" y="2521755"/>
            <a:ext cx="2641609" cy="648000"/>
            <a:chOff x="3348038" y="1714488"/>
            <a:chExt cx="2641609" cy="648000"/>
          </a:xfrm>
        </p:grpSpPr>
        <p:sp>
          <p:nvSpPr>
            <p:cNvPr id="156680" name="Rectangle 8"/>
            <p:cNvSpPr>
              <a:spLocks noChangeArrowheads="1"/>
            </p:cNvSpPr>
            <p:nvPr/>
          </p:nvSpPr>
          <p:spPr bwMode="auto">
            <a:xfrm>
              <a:off x="4621222" y="1714488"/>
              <a:ext cx="1368425" cy="64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当前方块</a:t>
              </a:r>
            </a:p>
          </p:txBody>
        </p:sp>
        <p:sp>
          <p:nvSpPr>
            <p:cNvPr id="156685" name="Freeform 13"/>
            <p:cNvSpPr>
              <a:spLocks/>
            </p:cNvSpPr>
            <p:nvPr/>
          </p:nvSpPr>
          <p:spPr bwMode="auto">
            <a:xfrm>
              <a:off x="3348038" y="2071678"/>
              <a:ext cx="1295400" cy="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400" y="0"/>
                </a:cxn>
              </a:cxnLst>
              <a:rect l="0" t="0" r="r" b="b"/>
              <a:pathLst>
                <a:path w="400" h="3">
                  <a:moveTo>
                    <a:pt x="0" y="3"/>
                  </a:moveTo>
                  <a:lnTo>
                    <a:pt x="400" y="0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5" name="组合 20"/>
          <p:cNvGrpSpPr/>
          <p:nvPr/>
        </p:nvGrpSpPr>
        <p:grpSpPr>
          <a:xfrm>
            <a:off x="4454129" y="3473747"/>
            <a:ext cx="1809752" cy="887864"/>
            <a:chOff x="3119438" y="2428868"/>
            <a:chExt cx="1809752" cy="887864"/>
          </a:xfrm>
        </p:grpSpPr>
        <p:sp>
          <p:nvSpPr>
            <p:cNvPr id="156686" name="AutoShape 14"/>
            <p:cNvSpPr>
              <a:spLocks noChangeArrowheads="1"/>
            </p:cNvSpPr>
            <p:nvPr/>
          </p:nvSpPr>
          <p:spPr bwMode="auto">
            <a:xfrm rot="5400000">
              <a:off x="3811585" y="1736721"/>
              <a:ext cx="425457" cy="1809752"/>
            </a:xfrm>
            <a:prstGeom prst="curvedLeftArrow">
              <a:avLst>
                <a:gd name="adj1" fmla="val 59912"/>
                <a:gd name="adj2" fmla="val 119824"/>
                <a:gd name="adj3" fmla="val 33333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6687" name="Text Box 15"/>
            <p:cNvSpPr txBox="1">
              <a:spLocks noChangeArrowheads="1"/>
            </p:cNvSpPr>
            <p:nvPr/>
          </p:nvSpPr>
          <p:spPr bwMode="auto">
            <a:xfrm>
              <a:off x="3708400" y="2928934"/>
              <a:ext cx="863600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回溯</a:t>
              </a:r>
            </a:p>
          </p:txBody>
        </p:sp>
      </p:grpSp>
      <p:grpSp>
        <p:nvGrpSpPr>
          <p:cNvPr id="6" name="组合 21"/>
          <p:cNvGrpSpPr/>
          <p:nvPr/>
        </p:nvGrpSpPr>
        <p:grpSpPr>
          <a:xfrm>
            <a:off x="3527709" y="3156767"/>
            <a:ext cx="418534" cy="3576751"/>
            <a:chOff x="2053204" y="2349499"/>
            <a:chExt cx="418534" cy="3576751"/>
          </a:xfrm>
        </p:grpSpPr>
        <p:sp>
          <p:nvSpPr>
            <p:cNvPr id="156688" name="Line 16"/>
            <p:cNvSpPr>
              <a:spLocks noChangeShapeType="1"/>
            </p:cNvSpPr>
            <p:nvPr/>
          </p:nvSpPr>
          <p:spPr bwMode="auto">
            <a:xfrm>
              <a:off x="2471738" y="2349500"/>
              <a:ext cx="0" cy="344058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6689" name="Text Box 17"/>
            <p:cNvSpPr txBox="1">
              <a:spLocks noChangeArrowheads="1"/>
            </p:cNvSpPr>
            <p:nvPr/>
          </p:nvSpPr>
          <p:spPr bwMode="auto">
            <a:xfrm>
              <a:off x="2053204" y="2349499"/>
              <a:ext cx="295466" cy="357675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vert="eaVert"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pc="3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找其他可能的相邻方块</a:t>
              </a:r>
            </a:p>
          </p:txBody>
        </p:sp>
      </p:grp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6117944" y="3973813"/>
            <a:ext cx="3507589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所有相邻方块都不能走</a:t>
            </a: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E99311-6679-4AA0-B7C1-5BB6EE475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47ED894C-97F0-4F1C-B63F-07B81BFD828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8" name="图片 7" descr="卡通人物&#10;&#10;低可信度描述已自动生成">
            <a:extLst>
              <a:ext uri="{FF2B5EF4-FFF2-40B4-BE49-F238E27FC236}">
                <a16:creationId xmlns:a16="http://schemas.microsoft.com/office/drawing/2014/main" id="{1C444801-E413-42B2-A18B-8114FB454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915">
            <a:off x="8465881" y="2916822"/>
            <a:ext cx="3861048" cy="3861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1914670" y="1698805"/>
            <a:ext cx="8572560" cy="2558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bool </a:t>
            </a:r>
            <a:r>
              <a:rPr lang="en-US">
                <a:solidFill>
                  <a:srgbClr val="CE3B37"/>
                </a:solidFill>
              </a:rPr>
              <a:t>mgpath</a:t>
            </a:r>
            <a:r>
              <a:rPr lang="en-US"/>
              <a:t>(int xi</a:t>
            </a:r>
            <a:r>
              <a:rPr lang="zh-CN" altLang="en-US"/>
              <a:t>，</a:t>
            </a:r>
            <a:r>
              <a:rPr lang="en-US"/>
              <a:t>int yi</a:t>
            </a:r>
            <a:r>
              <a:rPr lang="zh-CN" altLang="en-US"/>
              <a:t>，</a:t>
            </a:r>
            <a:r>
              <a:rPr lang="en-US"/>
              <a:t>int xe</a:t>
            </a:r>
            <a:r>
              <a:rPr lang="zh-CN" altLang="en-US"/>
              <a:t>，</a:t>
            </a:r>
            <a:r>
              <a:rPr lang="en-US"/>
              <a:t>int ye)</a:t>
            </a:r>
          </a:p>
          <a:p>
            <a:r>
              <a:rPr lang="en-US"/>
              <a:t>{  Box path[MaxSize], e; int i</a:t>
            </a:r>
            <a:r>
              <a:rPr lang="zh-CN" altLang="en-US"/>
              <a:t>，</a:t>
            </a:r>
            <a:r>
              <a:rPr lang="en-US"/>
              <a:t>j</a:t>
            </a:r>
            <a:r>
              <a:rPr lang="zh-CN" altLang="en-US"/>
              <a:t>，</a:t>
            </a:r>
            <a:r>
              <a:rPr lang="en-US"/>
              <a:t>di</a:t>
            </a:r>
            <a:r>
              <a:rPr lang="zh-CN" altLang="en-US"/>
              <a:t>，</a:t>
            </a:r>
            <a:r>
              <a:rPr lang="en-US"/>
              <a:t>i1</a:t>
            </a:r>
            <a:r>
              <a:rPr lang="zh-CN" altLang="en-US"/>
              <a:t>，</a:t>
            </a:r>
            <a:r>
              <a:rPr lang="en-US"/>
              <a:t>j1</a:t>
            </a:r>
            <a:r>
              <a:rPr lang="zh-CN" altLang="en-US"/>
              <a:t>，</a:t>
            </a:r>
            <a:r>
              <a:rPr lang="en-US"/>
              <a:t>k;  bool find;</a:t>
            </a:r>
            <a:endParaRPr lang="zh-CN" altLang="en-US"/>
          </a:p>
          <a:p>
            <a:r>
              <a:rPr lang="en-US"/>
              <a:t>   StType *st;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定义栈</a:t>
            </a:r>
            <a:r>
              <a:rPr lang="en-US">
                <a:solidFill>
                  <a:srgbClr val="002060"/>
                </a:solidFill>
              </a:rPr>
              <a:t>st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InitStack(st);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初始化栈顶指针</a:t>
            </a:r>
          </a:p>
          <a:p>
            <a:r>
              <a:rPr lang="en-US"/>
              <a:t>   e.i=xi; e.j=yi; e.di=-1;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设置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为入口</a:t>
            </a:r>
          </a:p>
          <a:p>
            <a:r>
              <a:rPr lang="en-US"/>
              <a:t>   Push(st,e);	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方块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/>
              <a:t>   mg[xi][yi]=-1;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入口的迷宫值置为</a:t>
            </a:r>
            <a:r>
              <a:rPr lang="en-US">
                <a:solidFill>
                  <a:srgbClr val="002060"/>
                </a:solidFill>
              </a:rPr>
              <a:t>-1</a:t>
            </a:r>
            <a:r>
              <a:rPr lang="zh-CN" altLang="en-US">
                <a:solidFill>
                  <a:srgbClr val="002060"/>
                </a:solidFill>
              </a:rPr>
              <a:t>避免重复</a:t>
            </a:r>
          </a:p>
        </p:txBody>
      </p:sp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1822757" y="1337833"/>
            <a:ext cx="862015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栈求一条迷宫路径的算法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：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xi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yi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xe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ye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525892" y="4329856"/>
            <a:ext cx="4814895" cy="2483521"/>
            <a:chOff x="900113" y="3121019"/>
            <a:chExt cx="4814895" cy="2483521"/>
          </a:xfrm>
        </p:grpSpPr>
        <p:sp>
          <p:nvSpPr>
            <p:cNvPr id="38" name="Text Box 134"/>
            <p:cNvSpPr txBox="1">
              <a:spLocks noChangeArrowheads="1"/>
            </p:cNvSpPr>
            <p:nvPr/>
          </p:nvSpPr>
          <p:spPr bwMode="auto">
            <a:xfrm>
              <a:off x="1271603" y="3121019"/>
              <a:ext cx="2260594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>
                  <a:solidFill>
                    <a:srgbClr val="00B0F0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0  1  2  3  4  </a:t>
              </a:r>
              <a:r>
                <a:rPr lang="en-US" altLang="zh-CN" sz="1800" dirty="0">
                  <a:solidFill>
                    <a:srgbClr val="00B0F0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Text Box 135"/>
            <p:cNvSpPr txBox="1">
              <a:spLocks noChangeArrowheads="1"/>
            </p:cNvSpPr>
            <p:nvPr/>
          </p:nvSpPr>
          <p:spPr bwMode="auto">
            <a:xfrm>
              <a:off x="900113" y="3309934"/>
              <a:ext cx="433387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B0F0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0   1    2    3    4   5</a:t>
              </a:r>
            </a:p>
          </p:txBody>
        </p:sp>
        <p:sp>
          <p:nvSpPr>
            <p:cNvPr id="51" name="Rectangle 33"/>
            <p:cNvSpPr>
              <a:spLocks noChangeArrowheads="1"/>
            </p:cNvSpPr>
            <p:nvPr/>
          </p:nvSpPr>
          <p:spPr bwMode="auto">
            <a:xfrm>
              <a:off x="1285852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2" name="Rectangle 43"/>
            <p:cNvSpPr>
              <a:spLocks noChangeArrowheads="1"/>
            </p:cNvSpPr>
            <p:nvPr/>
          </p:nvSpPr>
          <p:spPr bwMode="auto">
            <a:xfrm>
              <a:off x="1285852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285852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4" name="Rectangle 63"/>
            <p:cNvSpPr>
              <a:spLocks noChangeArrowheads="1"/>
            </p:cNvSpPr>
            <p:nvPr/>
          </p:nvSpPr>
          <p:spPr bwMode="auto">
            <a:xfrm>
              <a:off x="1285852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5" name="Rectangle 73"/>
            <p:cNvSpPr>
              <a:spLocks noChangeArrowheads="1"/>
            </p:cNvSpPr>
            <p:nvPr/>
          </p:nvSpPr>
          <p:spPr bwMode="auto">
            <a:xfrm>
              <a:off x="1285852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6" name="Rectangle 83"/>
            <p:cNvSpPr>
              <a:spLocks noChangeArrowheads="1"/>
            </p:cNvSpPr>
            <p:nvPr/>
          </p:nvSpPr>
          <p:spPr bwMode="auto">
            <a:xfrm>
              <a:off x="1285852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7" name="Rectangle 33"/>
            <p:cNvSpPr>
              <a:spLocks noChangeArrowheads="1"/>
            </p:cNvSpPr>
            <p:nvPr/>
          </p:nvSpPr>
          <p:spPr bwMode="auto">
            <a:xfrm>
              <a:off x="1644627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8" name="Rectangle 43"/>
            <p:cNvSpPr>
              <a:spLocks noChangeArrowheads="1"/>
            </p:cNvSpPr>
            <p:nvPr/>
          </p:nvSpPr>
          <p:spPr bwMode="auto">
            <a:xfrm>
              <a:off x="1644627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1644627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0" name="Rectangle 63"/>
            <p:cNvSpPr>
              <a:spLocks noChangeArrowheads="1"/>
            </p:cNvSpPr>
            <p:nvPr/>
          </p:nvSpPr>
          <p:spPr bwMode="auto">
            <a:xfrm>
              <a:off x="1644627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1" name="Rectangle 73"/>
            <p:cNvSpPr>
              <a:spLocks noChangeArrowheads="1"/>
            </p:cNvSpPr>
            <p:nvPr/>
          </p:nvSpPr>
          <p:spPr bwMode="auto">
            <a:xfrm>
              <a:off x="1644627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2" name="Rectangle 83"/>
            <p:cNvSpPr>
              <a:spLocks noChangeArrowheads="1"/>
            </p:cNvSpPr>
            <p:nvPr/>
          </p:nvSpPr>
          <p:spPr bwMode="auto">
            <a:xfrm>
              <a:off x="1644627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3" name="Rectangle 33"/>
            <p:cNvSpPr>
              <a:spLocks noChangeArrowheads="1"/>
            </p:cNvSpPr>
            <p:nvPr/>
          </p:nvSpPr>
          <p:spPr bwMode="auto">
            <a:xfrm>
              <a:off x="2001817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4" name="Rectangle 43"/>
            <p:cNvSpPr>
              <a:spLocks noChangeArrowheads="1"/>
            </p:cNvSpPr>
            <p:nvPr/>
          </p:nvSpPr>
          <p:spPr bwMode="auto">
            <a:xfrm>
              <a:off x="2001817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2001817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2001817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2001817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8" name="Rectangle 83"/>
            <p:cNvSpPr>
              <a:spLocks noChangeArrowheads="1"/>
            </p:cNvSpPr>
            <p:nvPr/>
          </p:nvSpPr>
          <p:spPr bwMode="auto">
            <a:xfrm>
              <a:off x="2001817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2360592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>
              <a:off x="2360592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1" name="Rectangle 53"/>
            <p:cNvSpPr>
              <a:spLocks noChangeArrowheads="1"/>
            </p:cNvSpPr>
            <p:nvPr/>
          </p:nvSpPr>
          <p:spPr bwMode="auto">
            <a:xfrm>
              <a:off x="2360592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2" name="Rectangle 63"/>
            <p:cNvSpPr>
              <a:spLocks noChangeArrowheads="1"/>
            </p:cNvSpPr>
            <p:nvPr/>
          </p:nvSpPr>
          <p:spPr bwMode="auto">
            <a:xfrm>
              <a:off x="2360592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2360592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4" name="Rectangle 83"/>
            <p:cNvSpPr>
              <a:spLocks noChangeArrowheads="1"/>
            </p:cNvSpPr>
            <p:nvPr/>
          </p:nvSpPr>
          <p:spPr bwMode="auto">
            <a:xfrm>
              <a:off x="2360592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5" name="Rectangle 33"/>
            <p:cNvSpPr>
              <a:spLocks noChangeArrowheads="1"/>
            </p:cNvSpPr>
            <p:nvPr/>
          </p:nvSpPr>
          <p:spPr bwMode="auto">
            <a:xfrm>
              <a:off x="2716197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6" name="Rectangle 43"/>
            <p:cNvSpPr>
              <a:spLocks noChangeArrowheads="1"/>
            </p:cNvSpPr>
            <p:nvPr/>
          </p:nvSpPr>
          <p:spPr bwMode="auto">
            <a:xfrm>
              <a:off x="2716197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7" name="Rectangle 53"/>
            <p:cNvSpPr>
              <a:spLocks noChangeArrowheads="1"/>
            </p:cNvSpPr>
            <p:nvPr/>
          </p:nvSpPr>
          <p:spPr bwMode="auto">
            <a:xfrm>
              <a:off x="2716197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8" name="Rectangle 63"/>
            <p:cNvSpPr>
              <a:spLocks noChangeArrowheads="1"/>
            </p:cNvSpPr>
            <p:nvPr/>
          </p:nvSpPr>
          <p:spPr bwMode="auto">
            <a:xfrm>
              <a:off x="2716197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2716197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" name="Rectangle 83"/>
            <p:cNvSpPr>
              <a:spLocks noChangeArrowheads="1"/>
            </p:cNvSpPr>
            <p:nvPr/>
          </p:nvSpPr>
          <p:spPr bwMode="auto">
            <a:xfrm>
              <a:off x="2716197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1" name="Rectangle 33"/>
            <p:cNvSpPr>
              <a:spLocks noChangeArrowheads="1"/>
            </p:cNvSpPr>
            <p:nvPr/>
          </p:nvSpPr>
          <p:spPr bwMode="auto">
            <a:xfrm>
              <a:off x="3074972" y="33575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2" name="Rectangle 43"/>
            <p:cNvSpPr>
              <a:spLocks noChangeArrowheads="1"/>
            </p:cNvSpPr>
            <p:nvPr/>
          </p:nvSpPr>
          <p:spPr bwMode="auto">
            <a:xfrm>
              <a:off x="3074972" y="371633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3074972" y="40766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4" name="Rectangle 63"/>
            <p:cNvSpPr>
              <a:spLocks noChangeArrowheads="1"/>
            </p:cNvSpPr>
            <p:nvPr/>
          </p:nvSpPr>
          <p:spPr bwMode="auto">
            <a:xfrm>
              <a:off x="3074972" y="443706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5" name="Rectangle 73"/>
            <p:cNvSpPr>
              <a:spLocks noChangeArrowheads="1"/>
            </p:cNvSpPr>
            <p:nvPr/>
          </p:nvSpPr>
          <p:spPr bwMode="auto">
            <a:xfrm>
              <a:off x="3074972" y="479742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3074972" y="515778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2" name="Text Box 184"/>
            <p:cNvSpPr txBox="1">
              <a:spLocks noChangeArrowheads="1"/>
            </p:cNvSpPr>
            <p:nvPr/>
          </p:nvSpPr>
          <p:spPr bwMode="auto">
            <a:xfrm>
              <a:off x="1687494" y="3738559"/>
              <a:ext cx="287338" cy="249620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●</a:t>
              </a:r>
            </a:p>
          </p:txBody>
        </p:sp>
        <p:sp>
          <p:nvSpPr>
            <p:cNvPr id="87" name="Text Box 184"/>
            <p:cNvSpPr txBox="1">
              <a:spLocks noChangeArrowheads="1"/>
            </p:cNvSpPr>
            <p:nvPr/>
          </p:nvSpPr>
          <p:spPr bwMode="auto">
            <a:xfrm>
              <a:off x="2751126" y="4813312"/>
              <a:ext cx="287338" cy="249620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●</a:t>
              </a:r>
            </a:p>
          </p:txBody>
        </p:sp>
        <p:sp>
          <p:nvSpPr>
            <p:cNvPr id="88" name="Line 151"/>
            <p:cNvSpPr>
              <a:spLocks noChangeShapeType="1"/>
            </p:cNvSpPr>
            <p:nvPr/>
          </p:nvSpPr>
          <p:spPr bwMode="auto">
            <a:xfrm flipH="1">
              <a:off x="4143372" y="3289237"/>
              <a:ext cx="3170" cy="1749906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Line 152"/>
            <p:cNvSpPr>
              <a:spLocks noChangeShapeType="1"/>
            </p:cNvSpPr>
            <p:nvPr/>
          </p:nvSpPr>
          <p:spPr bwMode="auto">
            <a:xfrm>
              <a:off x="5656259" y="3289237"/>
              <a:ext cx="0" cy="1749906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Line 153"/>
            <p:cNvSpPr>
              <a:spLocks noChangeShapeType="1"/>
            </p:cNvSpPr>
            <p:nvPr/>
          </p:nvSpPr>
          <p:spPr bwMode="auto">
            <a:xfrm>
              <a:off x="4143372" y="5054992"/>
              <a:ext cx="151288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1" name="Text Box 154"/>
            <p:cNvSpPr txBox="1">
              <a:spLocks noChangeArrowheads="1"/>
            </p:cNvSpPr>
            <p:nvPr/>
          </p:nvSpPr>
          <p:spPr bwMode="auto">
            <a:xfrm>
              <a:off x="4130683" y="5129629"/>
              <a:ext cx="1584325" cy="2246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　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en-US" altLang="zh-CN" sz="18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" name="Group 193"/>
            <p:cNvGrpSpPr>
              <a:grpSpLocks/>
            </p:cNvGrpSpPr>
            <p:nvPr/>
          </p:nvGrpSpPr>
          <p:grpSpPr bwMode="auto">
            <a:xfrm>
              <a:off x="4287834" y="4630743"/>
              <a:ext cx="1131888" cy="257176"/>
              <a:chOff x="3651" y="2739"/>
              <a:chExt cx="713" cy="162"/>
            </a:xfrm>
          </p:grpSpPr>
          <p:sp>
            <p:nvSpPr>
              <p:cNvPr id="93" name="Text Box 155"/>
              <p:cNvSpPr txBox="1">
                <a:spLocks noChangeArrowheads="1"/>
              </p:cNvSpPr>
              <p:nvPr/>
            </p:nvSpPr>
            <p:spPr bwMode="auto">
              <a:xfrm>
                <a:off x="3651" y="2743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94" name="Text Box 156"/>
              <p:cNvSpPr txBox="1">
                <a:spLocks noChangeArrowheads="1"/>
              </p:cNvSpPr>
              <p:nvPr/>
            </p:nvSpPr>
            <p:spPr bwMode="auto">
              <a:xfrm>
                <a:off x="3923" y="2743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95" name="Text Box 157"/>
              <p:cNvSpPr txBox="1">
                <a:spLocks noChangeArrowheads="1"/>
              </p:cNvSpPr>
              <p:nvPr/>
            </p:nvSpPr>
            <p:spPr bwMode="auto">
              <a:xfrm>
                <a:off x="4183" y="2739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</a:t>
                </a: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</p:grpSp>
        <p:sp>
          <p:nvSpPr>
            <p:cNvPr id="96" name="Text Box 170"/>
            <p:cNvSpPr txBox="1">
              <a:spLocks noChangeArrowheads="1"/>
            </p:cNvSpPr>
            <p:nvPr/>
          </p:nvSpPr>
          <p:spPr bwMode="auto">
            <a:xfrm>
              <a:off x="4429124" y="5382941"/>
              <a:ext cx="1008063" cy="221599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一个栈</a:t>
              </a:r>
            </a:p>
          </p:txBody>
        </p:sp>
      </p:grpSp>
      <p:grpSp>
        <p:nvGrpSpPr>
          <p:cNvPr id="4" name="组合 106"/>
          <p:cNvGrpSpPr/>
          <p:nvPr/>
        </p:nvGrpSpPr>
        <p:grpSpPr>
          <a:xfrm>
            <a:off x="6427859" y="3892278"/>
            <a:ext cx="3941367" cy="2685548"/>
            <a:chOff x="4290009" y="2473616"/>
            <a:chExt cx="4425395" cy="2754551"/>
          </a:xfrm>
        </p:grpSpPr>
        <p:sp>
          <p:nvSpPr>
            <p:cNvPr id="97" name="TextBox 96"/>
            <p:cNvSpPr txBox="1"/>
            <p:nvPr/>
          </p:nvSpPr>
          <p:spPr>
            <a:xfrm>
              <a:off x="6143636" y="3334538"/>
              <a:ext cx="2571768" cy="104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为了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避免重复，当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一个方块进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栈时，将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迷宫值改为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8" name="Rectangle 33"/>
            <p:cNvSpPr>
              <a:spLocks noChangeArrowheads="1"/>
            </p:cNvSpPr>
            <p:nvPr/>
          </p:nvSpPr>
          <p:spPr bwMode="auto">
            <a:xfrm>
              <a:off x="6572264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9" name="Rectangle 33"/>
            <p:cNvSpPr>
              <a:spLocks noChangeArrowheads="1"/>
            </p:cNvSpPr>
            <p:nvPr/>
          </p:nvSpPr>
          <p:spPr bwMode="auto">
            <a:xfrm>
              <a:off x="7573981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cxnSp>
          <p:nvCxnSpPr>
            <p:cNvPr id="101" name="直接箭头连接符 100"/>
            <p:cNvCxnSpPr>
              <a:stCxn id="98" idx="3"/>
              <a:endCxn id="99" idx="1"/>
            </p:cNvCxnSpPr>
            <p:nvPr/>
          </p:nvCxnSpPr>
          <p:spPr>
            <a:xfrm>
              <a:off x="6931039" y="4678373"/>
              <a:ext cx="64294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任意多边形 101"/>
            <p:cNvSpPr/>
            <p:nvPr/>
          </p:nvSpPr>
          <p:spPr>
            <a:xfrm>
              <a:off x="6794500" y="4876800"/>
              <a:ext cx="1022350" cy="351367"/>
            </a:xfrm>
            <a:custGeom>
              <a:avLst/>
              <a:gdLst>
                <a:gd name="connsiteX0" fmla="*/ 990600 w 1022350"/>
                <a:gd name="connsiteY0" fmla="*/ 0 h 351367"/>
                <a:gd name="connsiteX1" fmla="*/ 939800 w 1022350"/>
                <a:gd name="connsiteY1" fmla="*/ 139700 h 351367"/>
                <a:gd name="connsiteX2" fmla="*/ 495300 w 1022350"/>
                <a:gd name="connsiteY2" fmla="*/ 330200 h 351367"/>
                <a:gd name="connsiteX3" fmla="*/ 0 w 1022350"/>
                <a:gd name="connsiteY3" fmla="*/ 12700 h 35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2350" h="351367">
                  <a:moveTo>
                    <a:pt x="990600" y="0"/>
                  </a:moveTo>
                  <a:cubicBezTo>
                    <a:pt x="1006475" y="42333"/>
                    <a:pt x="1022350" y="84667"/>
                    <a:pt x="939800" y="139700"/>
                  </a:cubicBezTo>
                  <a:cubicBezTo>
                    <a:pt x="857250" y="194733"/>
                    <a:pt x="651933" y="351367"/>
                    <a:pt x="495300" y="330200"/>
                  </a:cubicBezTo>
                  <a:cubicBezTo>
                    <a:pt x="338667" y="309033"/>
                    <a:pt x="0" y="12700"/>
                    <a:pt x="0" y="1270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4" name="直接箭头连接符 103"/>
            <p:cNvCxnSpPr/>
            <p:nvPr/>
          </p:nvCxnSpPr>
          <p:spPr>
            <a:xfrm rot="16200000" flipV="1">
              <a:off x="5075827" y="1687798"/>
              <a:ext cx="928693" cy="2500330"/>
            </a:xfrm>
            <a:prstGeom prst="straightConnector1">
              <a:avLst/>
            </a:prstGeom>
            <a:ln w="28575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F38189-3A75-4AE0-A643-7A67587F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05" name="TextBox 3">
            <a:extLst>
              <a:ext uri="{FF2B5EF4-FFF2-40B4-BE49-F238E27FC236}">
                <a16:creationId xmlns:a16="http://schemas.microsoft.com/office/drawing/2014/main" id="{436CEA5A-A650-408A-B7E5-DA4F08C9132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059754" y="1345692"/>
            <a:ext cx="8072493" cy="5107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/>
              <a:t>while (!StackEmpty(st))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栈不空时循环</a:t>
            </a:r>
          </a:p>
          <a:p>
            <a:pPr>
              <a:lnSpc>
                <a:spcPct val="130000"/>
              </a:lnSpc>
            </a:pPr>
            <a:r>
              <a:rPr lang="en-US"/>
              <a:t>{  GetTop(st,e);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取栈顶方块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130000"/>
              </a:lnSpc>
            </a:pPr>
            <a:r>
              <a:rPr lang="en-US"/>
              <a:t>   i=e.i; j=e.j; di=e.di;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if (i==xe &amp;&amp; j==ye)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找到了出口</a:t>
            </a:r>
            <a:r>
              <a:rPr lang="en-US">
                <a:solidFill>
                  <a:srgbClr val="002060"/>
                </a:solidFill>
              </a:rPr>
              <a:t>,</a:t>
            </a:r>
            <a:r>
              <a:rPr lang="zh-CN" altLang="en-US">
                <a:solidFill>
                  <a:srgbClr val="002060"/>
                </a:solidFill>
              </a:rPr>
              <a:t>输出该路径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   {  printf("</a:t>
            </a:r>
            <a:r>
              <a:rPr lang="zh-CN" altLang="en-US">
                <a:solidFill>
                  <a:srgbClr val="F39801"/>
                </a:solidFill>
              </a:rPr>
              <a:t>一条迷宫路径如下</a:t>
            </a:r>
            <a:r>
              <a:rPr lang="en-US">
                <a:solidFill>
                  <a:srgbClr val="F39801"/>
                </a:solidFill>
              </a:rPr>
              <a:t>:\n");</a:t>
            </a:r>
            <a:endParaRPr lang="zh-CN" altLang="en-US">
              <a:solidFill>
                <a:srgbClr val="F39801"/>
              </a:solidFill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      k=0;</a:t>
            </a:r>
            <a:endParaRPr lang="zh-CN" altLang="en-US">
              <a:solidFill>
                <a:srgbClr val="F39801"/>
              </a:solidFill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      while (!StackEmpty(st))</a:t>
            </a:r>
            <a:endParaRPr lang="zh-CN" altLang="en-US">
              <a:solidFill>
                <a:srgbClr val="F39801"/>
              </a:solidFill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      {  Pop(st,e);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出栈方块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	  path[k++]=e;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添加到</a:t>
            </a:r>
            <a:r>
              <a:rPr lang="en-US">
                <a:solidFill>
                  <a:srgbClr val="002060"/>
                </a:solidFill>
              </a:rPr>
              <a:t>path</a:t>
            </a:r>
            <a:r>
              <a:rPr lang="zh-CN" altLang="en-US">
                <a:solidFill>
                  <a:srgbClr val="002060"/>
                </a:solidFill>
              </a:rPr>
              <a:t>数组中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F39801"/>
                </a:solidFill>
              </a:rPr>
              <a:t>      }</a:t>
            </a:r>
            <a:endParaRPr lang="zh-CN" altLang="en-US">
              <a:solidFill>
                <a:srgbClr val="F39801"/>
              </a:solidFill>
            </a:endParaRPr>
          </a:p>
        </p:txBody>
      </p:sp>
      <p:sp>
        <p:nvSpPr>
          <p:cNvPr id="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106AF9-06DD-4CBE-AB1C-935FE013A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14AE684-CF2F-459F-88DA-4D4B5CDECBA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1825594" y="1336111"/>
            <a:ext cx="6981889" cy="3085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13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/>
              <a:t>    while (k&gt;=1)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  {  k--;				         </a:t>
            </a:r>
          </a:p>
          <a:p>
            <a:pPr>
              <a:lnSpc>
                <a:spcPct val="50000"/>
              </a:lnSpc>
            </a:pPr>
            <a:r>
              <a:rPr lang="en-US"/>
              <a:t>       printf("\t(%d,%d)",path[k].i,path[k].j);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        if ((k+2)%5==0)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每输出每</a:t>
            </a:r>
            <a:r>
              <a:rPr lang="en-US">
                <a:solidFill>
                  <a:srgbClr val="002060"/>
                </a:solidFill>
              </a:rPr>
              <a:t>5</a:t>
            </a:r>
            <a:r>
              <a:rPr lang="zh-CN" altLang="en-US">
                <a:solidFill>
                  <a:srgbClr val="002060"/>
                </a:solidFill>
              </a:rPr>
              <a:t>个方块后换一行</a:t>
            </a:r>
          </a:p>
          <a:p>
            <a:pPr>
              <a:lnSpc>
                <a:spcPct val="50000"/>
              </a:lnSpc>
            </a:pPr>
            <a:r>
              <a:rPr lang="en-US"/>
              <a:t>       printf("\n");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  }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  printf("\n");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  DestroyStack(st);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50000"/>
              </a:lnSpc>
            </a:pPr>
            <a:r>
              <a:rPr lang="en-US"/>
              <a:t>    return true;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输出一条迷宫路径后返回</a:t>
            </a:r>
            <a:r>
              <a:rPr lang="en-US"/>
              <a:t>true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}</a:t>
            </a:r>
            <a:endParaRPr lang="zh-CN" altLang="en-US"/>
          </a:p>
        </p:txBody>
      </p:sp>
      <p:grpSp>
        <p:nvGrpSpPr>
          <p:cNvPr id="2" name="组合 94"/>
          <p:cNvGrpSpPr/>
          <p:nvPr/>
        </p:nvGrpSpPr>
        <p:grpSpPr>
          <a:xfrm>
            <a:off x="9012270" y="1230043"/>
            <a:ext cx="1584325" cy="3280827"/>
            <a:chOff x="7202517" y="1230042"/>
            <a:chExt cx="1584325" cy="3280827"/>
          </a:xfrm>
        </p:grpSpPr>
        <p:sp>
          <p:nvSpPr>
            <p:cNvPr id="4" name="Line 151"/>
            <p:cNvSpPr>
              <a:spLocks noChangeShapeType="1"/>
            </p:cNvSpPr>
            <p:nvPr/>
          </p:nvSpPr>
          <p:spPr bwMode="auto">
            <a:xfrm>
              <a:off x="7202517" y="1230042"/>
              <a:ext cx="0" cy="2880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Line 152"/>
            <p:cNvSpPr>
              <a:spLocks noChangeShapeType="1"/>
            </p:cNvSpPr>
            <p:nvPr/>
          </p:nvSpPr>
          <p:spPr bwMode="auto">
            <a:xfrm>
              <a:off x="8715404" y="1250680"/>
              <a:ext cx="0" cy="2880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Line 153"/>
            <p:cNvSpPr>
              <a:spLocks noChangeShapeType="1"/>
            </p:cNvSpPr>
            <p:nvPr/>
          </p:nvSpPr>
          <p:spPr bwMode="auto">
            <a:xfrm>
              <a:off x="7202517" y="4122746"/>
              <a:ext cx="151288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 Box 154"/>
            <p:cNvSpPr txBox="1">
              <a:spLocks noChangeArrowheads="1"/>
            </p:cNvSpPr>
            <p:nvPr/>
          </p:nvSpPr>
          <p:spPr bwMode="auto">
            <a:xfrm>
              <a:off x="7202517" y="4286256"/>
              <a:ext cx="1584325" cy="2246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　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di</a:t>
              </a:r>
            </a:p>
          </p:txBody>
        </p:sp>
        <p:grpSp>
          <p:nvGrpSpPr>
            <p:cNvPr id="3" name="Group 193"/>
            <p:cNvGrpSpPr>
              <a:grpSpLocks/>
            </p:cNvGrpSpPr>
            <p:nvPr/>
          </p:nvGrpSpPr>
          <p:grpSpPr bwMode="auto">
            <a:xfrm>
              <a:off x="7346979" y="3684596"/>
              <a:ext cx="1131888" cy="257175"/>
              <a:chOff x="3651" y="2927"/>
              <a:chExt cx="713" cy="162"/>
            </a:xfrm>
          </p:grpSpPr>
          <p:sp>
            <p:nvSpPr>
              <p:cNvPr id="9" name="Text Box 155"/>
              <p:cNvSpPr txBox="1">
                <a:spLocks noChangeArrowheads="1"/>
              </p:cNvSpPr>
              <p:nvPr/>
            </p:nvSpPr>
            <p:spPr bwMode="auto">
              <a:xfrm>
                <a:off x="3651" y="2931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0" name="Text Box 156"/>
              <p:cNvSpPr txBox="1">
                <a:spLocks noChangeArrowheads="1"/>
              </p:cNvSpPr>
              <p:nvPr/>
            </p:nvSpPr>
            <p:spPr bwMode="auto">
              <a:xfrm>
                <a:off x="3923" y="2931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1" name="Text Box 157"/>
              <p:cNvSpPr txBox="1">
                <a:spLocks noChangeArrowheads="1"/>
              </p:cNvSpPr>
              <p:nvPr/>
            </p:nvSpPr>
            <p:spPr bwMode="auto">
              <a:xfrm>
                <a:off x="4183" y="2927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</a:t>
                </a: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</p:grpSp>
        <p:sp>
          <p:nvSpPr>
            <p:cNvPr id="12" name="Text Box 158"/>
            <p:cNvSpPr txBox="1">
              <a:spLocks noChangeArrowheads="1"/>
            </p:cNvSpPr>
            <p:nvPr/>
          </p:nvSpPr>
          <p:spPr bwMode="auto">
            <a:xfrm>
              <a:off x="8210579" y="3690946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8" name="Group 194"/>
            <p:cNvGrpSpPr>
              <a:grpSpLocks/>
            </p:cNvGrpSpPr>
            <p:nvPr/>
          </p:nvGrpSpPr>
          <p:grpSpPr bwMode="auto">
            <a:xfrm>
              <a:off x="7346979" y="3330584"/>
              <a:ext cx="1133475" cy="250825"/>
              <a:chOff x="3651" y="2704"/>
              <a:chExt cx="714" cy="158"/>
            </a:xfrm>
          </p:grpSpPr>
          <p:sp>
            <p:nvSpPr>
              <p:cNvPr id="14" name="Text Box 164"/>
              <p:cNvSpPr txBox="1">
                <a:spLocks noChangeArrowheads="1"/>
              </p:cNvSpPr>
              <p:nvPr/>
            </p:nvSpPr>
            <p:spPr bwMode="auto">
              <a:xfrm>
                <a:off x="3651" y="2704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5" name="Text Box 165"/>
              <p:cNvSpPr txBox="1">
                <a:spLocks noChangeArrowheads="1"/>
              </p:cNvSpPr>
              <p:nvPr/>
            </p:nvSpPr>
            <p:spPr bwMode="auto">
              <a:xfrm>
                <a:off x="3923" y="2704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6" name="Text Box 166"/>
              <p:cNvSpPr txBox="1">
                <a:spLocks noChangeArrowheads="1"/>
              </p:cNvSpPr>
              <p:nvPr/>
            </p:nvSpPr>
            <p:spPr bwMode="auto">
              <a:xfrm>
                <a:off x="4184" y="2704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3" name="Group 195"/>
            <p:cNvGrpSpPr>
              <a:grpSpLocks/>
            </p:cNvGrpSpPr>
            <p:nvPr/>
          </p:nvGrpSpPr>
          <p:grpSpPr bwMode="auto">
            <a:xfrm>
              <a:off x="7346979" y="2971809"/>
              <a:ext cx="1133475" cy="250825"/>
              <a:chOff x="3651" y="2478"/>
              <a:chExt cx="714" cy="158"/>
            </a:xfrm>
          </p:grpSpPr>
          <p:sp>
            <p:nvSpPr>
              <p:cNvPr id="18" name="Text Box 167"/>
              <p:cNvSpPr txBox="1">
                <a:spLocks noChangeArrowheads="1"/>
              </p:cNvSpPr>
              <p:nvPr/>
            </p:nvSpPr>
            <p:spPr bwMode="auto">
              <a:xfrm>
                <a:off x="3651" y="2478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9" name="Text Box 168"/>
              <p:cNvSpPr txBox="1">
                <a:spLocks noChangeArrowheads="1"/>
              </p:cNvSpPr>
              <p:nvPr/>
            </p:nvSpPr>
            <p:spPr bwMode="auto">
              <a:xfrm>
                <a:off x="3923" y="2478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0" name="Text Box 169"/>
              <p:cNvSpPr txBox="1">
                <a:spLocks noChangeArrowheads="1"/>
              </p:cNvSpPr>
              <p:nvPr/>
            </p:nvSpPr>
            <p:spPr bwMode="auto">
              <a:xfrm>
                <a:off x="4184" y="2478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7" name="Group 197"/>
            <p:cNvGrpSpPr>
              <a:grpSpLocks/>
            </p:cNvGrpSpPr>
            <p:nvPr/>
          </p:nvGrpSpPr>
          <p:grpSpPr bwMode="auto">
            <a:xfrm>
              <a:off x="7346979" y="2179646"/>
              <a:ext cx="1143000" cy="250825"/>
              <a:chOff x="3651" y="1979"/>
              <a:chExt cx="720" cy="158"/>
            </a:xfrm>
          </p:grpSpPr>
          <p:sp>
            <p:nvSpPr>
              <p:cNvPr id="22" name="Text Box 176"/>
              <p:cNvSpPr txBox="1">
                <a:spLocks noChangeArrowheads="1"/>
              </p:cNvSpPr>
              <p:nvPr/>
            </p:nvSpPr>
            <p:spPr bwMode="auto">
              <a:xfrm>
                <a:off x="3651" y="1979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3" name="Text Box 177"/>
              <p:cNvSpPr txBox="1">
                <a:spLocks noChangeArrowheads="1"/>
              </p:cNvSpPr>
              <p:nvPr/>
            </p:nvSpPr>
            <p:spPr bwMode="auto">
              <a:xfrm>
                <a:off x="3923" y="1979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4" name="Text Box 178"/>
              <p:cNvSpPr txBox="1">
                <a:spLocks noChangeArrowheads="1"/>
              </p:cNvSpPr>
              <p:nvPr/>
            </p:nvSpPr>
            <p:spPr bwMode="auto">
              <a:xfrm>
                <a:off x="4190" y="1979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1" name="Group 196"/>
            <p:cNvGrpSpPr>
              <a:grpSpLocks/>
            </p:cNvGrpSpPr>
            <p:nvPr/>
          </p:nvGrpSpPr>
          <p:grpSpPr bwMode="auto">
            <a:xfrm>
              <a:off x="7345392" y="2584472"/>
              <a:ext cx="1141412" cy="258763"/>
              <a:chOff x="3651" y="2234"/>
              <a:chExt cx="719" cy="163"/>
            </a:xfrm>
          </p:grpSpPr>
          <p:sp>
            <p:nvSpPr>
              <p:cNvPr id="26" name="Text Box 173"/>
              <p:cNvSpPr txBox="1">
                <a:spLocks noChangeArrowheads="1"/>
              </p:cNvSpPr>
              <p:nvPr/>
            </p:nvSpPr>
            <p:spPr bwMode="auto">
              <a:xfrm>
                <a:off x="3651" y="2239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7" name="Text Box 174"/>
              <p:cNvSpPr txBox="1">
                <a:spLocks noChangeArrowheads="1"/>
              </p:cNvSpPr>
              <p:nvPr/>
            </p:nvSpPr>
            <p:spPr bwMode="auto">
              <a:xfrm>
                <a:off x="3923" y="2239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8" name="Text Box 179"/>
              <p:cNvSpPr txBox="1">
                <a:spLocks noChangeArrowheads="1"/>
              </p:cNvSpPr>
              <p:nvPr/>
            </p:nvSpPr>
            <p:spPr bwMode="auto">
              <a:xfrm>
                <a:off x="4189" y="2234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9" name="Text Box 190"/>
            <p:cNvSpPr txBox="1">
              <a:spLocks noChangeArrowheads="1"/>
            </p:cNvSpPr>
            <p:nvPr/>
          </p:nvSpPr>
          <p:spPr bwMode="auto">
            <a:xfrm>
              <a:off x="8210579" y="3327409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 Box 191"/>
            <p:cNvSpPr txBox="1">
              <a:spLocks noChangeArrowheads="1"/>
            </p:cNvSpPr>
            <p:nvPr/>
          </p:nvSpPr>
          <p:spPr bwMode="auto">
            <a:xfrm>
              <a:off x="8210579" y="2968634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 Box 192"/>
            <p:cNvSpPr txBox="1">
              <a:spLocks noChangeArrowheads="1"/>
            </p:cNvSpPr>
            <p:nvPr/>
          </p:nvSpPr>
          <p:spPr bwMode="auto">
            <a:xfrm>
              <a:off x="8197879" y="2566996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 Box 198"/>
            <p:cNvSpPr txBox="1">
              <a:spLocks noChangeArrowheads="1"/>
            </p:cNvSpPr>
            <p:nvPr/>
          </p:nvSpPr>
          <p:spPr bwMode="auto">
            <a:xfrm>
              <a:off x="8210579" y="2593984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2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5" name="Group 203"/>
            <p:cNvGrpSpPr>
              <a:grpSpLocks/>
            </p:cNvGrpSpPr>
            <p:nvPr/>
          </p:nvGrpSpPr>
          <p:grpSpPr bwMode="auto">
            <a:xfrm>
              <a:off x="7348567" y="2149484"/>
              <a:ext cx="1152525" cy="250825"/>
              <a:chOff x="2336" y="3430"/>
              <a:chExt cx="726" cy="158"/>
            </a:xfrm>
          </p:grpSpPr>
          <p:sp>
            <p:nvSpPr>
              <p:cNvPr id="34" name="Text Box 199"/>
              <p:cNvSpPr txBox="1">
                <a:spLocks noChangeArrowheads="1"/>
              </p:cNvSpPr>
              <p:nvPr/>
            </p:nvSpPr>
            <p:spPr bwMode="auto">
              <a:xfrm>
                <a:off x="2336" y="3430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35" name="Text Box 200"/>
              <p:cNvSpPr txBox="1">
                <a:spLocks noChangeArrowheads="1"/>
              </p:cNvSpPr>
              <p:nvPr/>
            </p:nvSpPr>
            <p:spPr bwMode="auto">
              <a:xfrm>
                <a:off x="2608" y="3430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36" name="Text Box 201"/>
              <p:cNvSpPr txBox="1">
                <a:spLocks noChangeArrowheads="1"/>
              </p:cNvSpPr>
              <p:nvPr/>
            </p:nvSpPr>
            <p:spPr bwMode="auto">
              <a:xfrm>
                <a:off x="2881" y="3430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37" name="Text Box 202"/>
            <p:cNvSpPr txBox="1">
              <a:spLocks noChangeArrowheads="1"/>
            </p:cNvSpPr>
            <p:nvPr/>
          </p:nvSpPr>
          <p:spPr bwMode="auto">
            <a:xfrm>
              <a:off x="8224867" y="2149484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208"/>
            <p:cNvGrpSpPr>
              <a:grpSpLocks/>
            </p:cNvGrpSpPr>
            <p:nvPr/>
          </p:nvGrpSpPr>
          <p:grpSpPr bwMode="auto">
            <a:xfrm>
              <a:off x="7346979" y="1695459"/>
              <a:ext cx="1152525" cy="250825"/>
              <a:chOff x="3651" y="1674"/>
              <a:chExt cx="726" cy="158"/>
            </a:xfrm>
          </p:grpSpPr>
          <p:sp>
            <p:nvSpPr>
              <p:cNvPr id="39" name="Text Box 204"/>
              <p:cNvSpPr txBox="1">
                <a:spLocks noChangeArrowheads="1"/>
              </p:cNvSpPr>
              <p:nvPr/>
            </p:nvSpPr>
            <p:spPr bwMode="auto">
              <a:xfrm>
                <a:off x="3651" y="1674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40" name="Text Box 205"/>
              <p:cNvSpPr txBox="1">
                <a:spLocks noChangeArrowheads="1"/>
              </p:cNvSpPr>
              <p:nvPr/>
            </p:nvSpPr>
            <p:spPr bwMode="auto">
              <a:xfrm>
                <a:off x="3923" y="1674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41" name="Text Box 206"/>
              <p:cNvSpPr txBox="1">
                <a:spLocks noChangeArrowheads="1"/>
              </p:cNvSpPr>
              <p:nvPr/>
            </p:nvSpPr>
            <p:spPr bwMode="auto">
              <a:xfrm>
                <a:off x="4196" y="1674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42" name="Text Box 207"/>
            <p:cNvSpPr txBox="1">
              <a:spLocks noChangeArrowheads="1"/>
            </p:cNvSpPr>
            <p:nvPr/>
          </p:nvSpPr>
          <p:spPr bwMode="auto">
            <a:xfrm>
              <a:off x="8223279" y="1700221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8" name="Group 212"/>
            <p:cNvGrpSpPr>
              <a:grpSpLocks/>
            </p:cNvGrpSpPr>
            <p:nvPr/>
          </p:nvGrpSpPr>
          <p:grpSpPr bwMode="auto">
            <a:xfrm>
              <a:off x="7346979" y="1250959"/>
              <a:ext cx="1152525" cy="250825"/>
              <a:chOff x="3651" y="1378"/>
              <a:chExt cx="726" cy="158"/>
            </a:xfrm>
          </p:grpSpPr>
          <p:sp>
            <p:nvSpPr>
              <p:cNvPr id="44" name="Text Box 209"/>
              <p:cNvSpPr txBox="1">
                <a:spLocks noChangeArrowheads="1"/>
              </p:cNvSpPr>
              <p:nvPr/>
            </p:nvSpPr>
            <p:spPr bwMode="auto">
              <a:xfrm>
                <a:off x="3651" y="1378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45" name="Text Box 210"/>
              <p:cNvSpPr txBox="1">
                <a:spLocks noChangeArrowheads="1"/>
              </p:cNvSpPr>
              <p:nvPr/>
            </p:nvSpPr>
            <p:spPr bwMode="auto">
              <a:xfrm>
                <a:off x="3923" y="1378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46" name="Text Box 211"/>
              <p:cNvSpPr txBox="1">
                <a:spLocks noChangeArrowheads="1"/>
              </p:cNvSpPr>
              <p:nvPr/>
            </p:nvSpPr>
            <p:spPr bwMode="auto">
              <a:xfrm>
                <a:off x="4196" y="1378"/>
                <a:ext cx="181" cy="158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ea typeface="宋体" pitchFamily="2" charset="-122"/>
                    <a:cs typeface="Consolas" pitchFamily="49" charset="0"/>
                  </a:rPr>
                  <a:t>-1</a:t>
                </a:r>
                <a:endPara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43" name="组合 95"/>
          <p:cNvGrpSpPr/>
          <p:nvPr/>
        </p:nvGrpSpPr>
        <p:grpSpPr>
          <a:xfrm>
            <a:off x="5006987" y="4122746"/>
            <a:ext cx="4005283" cy="2671208"/>
            <a:chOff x="3209923" y="3929066"/>
            <a:chExt cx="4005283" cy="2671208"/>
          </a:xfrm>
        </p:grpSpPr>
        <p:sp>
          <p:nvSpPr>
            <p:cNvPr id="49" name="Rectangle 33"/>
            <p:cNvSpPr>
              <a:spLocks noChangeArrowheads="1"/>
            </p:cNvSpPr>
            <p:nvPr/>
          </p:nvSpPr>
          <p:spPr bwMode="auto">
            <a:xfrm>
              <a:off x="3209923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209923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3209923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2" name="Rectangle 63"/>
            <p:cNvSpPr>
              <a:spLocks noChangeArrowheads="1"/>
            </p:cNvSpPr>
            <p:nvPr/>
          </p:nvSpPr>
          <p:spPr bwMode="auto">
            <a:xfrm>
              <a:off x="3209923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3" name="Rectangle 73"/>
            <p:cNvSpPr>
              <a:spLocks noChangeArrowheads="1"/>
            </p:cNvSpPr>
            <p:nvPr/>
          </p:nvSpPr>
          <p:spPr bwMode="auto">
            <a:xfrm>
              <a:off x="3209923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4" name="Rectangle 83"/>
            <p:cNvSpPr>
              <a:spLocks noChangeArrowheads="1"/>
            </p:cNvSpPr>
            <p:nvPr/>
          </p:nvSpPr>
          <p:spPr bwMode="auto">
            <a:xfrm>
              <a:off x="3209923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5" name="Rectangle 33"/>
            <p:cNvSpPr>
              <a:spLocks noChangeArrowheads="1"/>
            </p:cNvSpPr>
            <p:nvPr/>
          </p:nvSpPr>
          <p:spPr bwMode="auto">
            <a:xfrm>
              <a:off x="3568698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3568698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7" name="Rectangle 53"/>
            <p:cNvSpPr>
              <a:spLocks noChangeArrowheads="1"/>
            </p:cNvSpPr>
            <p:nvPr/>
          </p:nvSpPr>
          <p:spPr bwMode="auto">
            <a:xfrm>
              <a:off x="3568698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3568698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9" name="Rectangle 73"/>
            <p:cNvSpPr>
              <a:spLocks noChangeArrowheads="1"/>
            </p:cNvSpPr>
            <p:nvPr/>
          </p:nvSpPr>
          <p:spPr bwMode="auto">
            <a:xfrm>
              <a:off x="3568698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0" name="Rectangle 83"/>
            <p:cNvSpPr>
              <a:spLocks noChangeArrowheads="1"/>
            </p:cNvSpPr>
            <p:nvPr/>
          </p:nvSpPr>
          <p:spPr bwMode="auto">
            <a:xfrm>
              <a:off x="3568698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3925888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2" name="Rectangle 43"/>
            <p:cNvSpPr>
              <a:spLocks noChangeArrowheads="1"/>
            </p:cNvSpPr>
            <p:nvPr/>
          </p:nvSpPr>
          <p:spPr bwMode="auto">
            <a:xfrm>
              <a:off x="3925888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3" name="Rectangle 53"/>
            <p:cNvSpPr>
              <a:spLocks noChangeArrowheads="1"/>
            </p:cNvSpPr>
            <p:nvPr/>
          </p:nvSpPr>
          <p:spPr bwMode="auto">
            <a:xfrm>
              <a:off x="3925888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3925888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3925888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6" name="Rectangle 83"/>
            <p:cNvSpPr>
              <a:spLocks noChangeArrowheads="1"/>
            </p:cNvSpPr>
            <p:nvPr/>
          </p:nvSpPr>
          <p:spPr bwMode="auto">
            <a:xfrm>
              <a:off x="3925888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7" name="Rectangle 33"/>
            <p:cNvSpPr>
              <a:spLocks noChangeArrowheads="1"/>
            </p:cNvSpPr>
            <p:nvPr/>
          </p:nvSpPr>
          <p:spPr bwMode="auto">
            <a:xfrm>
              <a:off x="4284663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8" name="Rectangle 43"/>
            <p:cNvSpPr>
              <a:spLocks noChangeArrowheads="1"/>
            </p:cNvSpPr>
            <p:nvPr/>
          </p:nvSpPr>
          <p:spPr bwMode="auto">
            <a:xfrm>
              <a:off x="4284663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9" name="Rectangle 53"/>
            <p:cNvSpPr>
              <a:spLocks noChangeArrowheads="1"/>
            </p:cNvSpPr>
            <p:nvPr/>
          </p:nvSpPr>
          <p:spPr bwMode="auto">
            <a:xfrm>
              <a:off x="4284663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0" name="Rectangle 63"/>
            <p:cNvSpPr>
              <a:spLocks noChangeArrowheads="1"/>
            </p:cNvSpPr>
            <p:nvPr/>
          </p:nvSpPr>
          <p:spPr bwMode="auto">
            <a:xfrm>
              <a:off x="4284663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>
              <a:off x="4284663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2" name="Rectangle 83"/>
            <p:cNvSpPr>
              <a:spLocks noChangeArrowheads="1"/>
            </p:cNvSpPr>
            <p:nvPr/>
          </p:nvSpPr>
          <p:spPr bwMode="auto">
            <a:xfrm>
              <a:off x="4284663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3" name="Rectangle 33"/>
            <p:cNvSpPr>
              <a:spLocks noChangeArrowheads="1"/>
            </p:cNvSpPr>
            <p:nvPr/>
          </p:nvSpPr>
          <p:spPr bwMode="auto">
            <a:xfrm>
              <a:off x="4640268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4" name="Rectangle 43"/>
            <p:cNvSpPr>
              <a:spLocks noChangeArrowheads="1"/>
            </p:cNvSpPr>
            <p:nvPr/>
          </p:nvSpPr>
          <p:spPr bwMode="auto">
            <a:xfrm>
              <a:off x="4640268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5" name="Rectangle 53"/>
            <p:cNvSpPr>
              <a:spLocks noChangeArrowheads="1"/>
            </p:cNvSpPr>
            <p:nvPr/>
          </p:nvSpPr>
          <p:spPr bwMode="auto">
            <a:xfrm>
              <a:off x="4640268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6" name="Rectangle 63"/>
            <p:cNvSpPr>
              <a:spLocks noChangeArrowheads="1"/>
            </p:cNvSpPr>
            <p:nvPr/>
          </p:nvSpPr>
          <p:spPr bwMode="auto">
            <a:xfrm>
              <a:off x="4640268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7" name="Rectangle 73"/>
            <p:cNvSpPr>
              <a:spLocks noChangeArrowheads="1"/>
            </p:cNvSpPr>
            <p:nvPr/>
          </p:nvSpPr>
          <p:spPr bwMode="auto">
            <a:xfrm>
              <a:off x="4640268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8" name="Rectangle 83"/>
            <p:cNvSpPr>
              <a:spLocks noChangeArrowheads="1"/>
            </p:cNvSpPr>
            <p:nvPr/>
          </p:nvSpPr>
          <p:spPr bwMode="auto">
            <a:xfrm>
              <a:off x="4640268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9" name="Rectangle 33"/>
            <p:cNvSpPr>
              <a:spLocks noChangeArrowheads="1"/>
            </p:cNvSpPr>
            <p:nvPr/>
          </p:nvSpPr>
          <p:spPr bwMode="auto">
            <a:xfrm>
              <a:off x="4999043" y="44412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0" name="Rectangle 43"/>
            <p:cNvSpPr>
              <a:spLocks noChangeArrowheads="1"/>
            </p:cNvSpPr>
            <p:nvPr/>
          </p:nvSpPr>
          <p:spPr bwMode="auto">
            <a:xfrm>
              <a:off x="4999043" y="480004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1" name="Rectangle 53"/>
            <p:cNvSpPr>
              <a:spLocks noChangeArrowheads="1"/>
            </p:cNvSpPr>
            <p:nvPr/>
          </p:nvSpPr>
          <p:spPr bwMode="auto">
            <a:xfrm>
              <a:off x="4999043" y="516041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2" name="Rectangle 63"/>
            <p:cNvSpPr>
              <a:spLocks noChangeArrowheads="1"/>
            </p:cNvSpPr>
            <p:nvPr/>
          </p:nvSpPr>
          <p:spPr bwMode="auto">
            <a:xfrm>
              <a:off x="4999043" y="552077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3" name="Rectangle 73"/>
            <p:cNvSpPr>
              <a:spLocks noChangeArrowheads="1"/>
            </p:cNvSpPr>
            <p:nvPr/>
          </p:nvSpPr>
          <p:spPr bwMode="auto">
            <a:xfrm>
              <a:off x="4999043" y="588113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999043" y="624149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7" name="Text Box 180"/>
            <p:cNvSpPr txBox="1">
              <a:spLocks noChangeArrowheads="1"/>
            </p:cNvSpPr>
            <p:nvPr/>
          </p:nvSpPr>
          <p:spPr bwMode="auto">
            <a:xfrm>
              <a:off x="4316413" y="4819660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↓</a:t>
              </a:r>
            </a:p>
          </p:txBody>
        </p:sp>
        <p:sp>
          <p:nvSpPr>
            <p:cNvPr id="88" name="Text Box 182"/>
            <p:cNvSpPr txBox="1">
              <a:spLocks noChangeArrowheads="1"/>
            </p:cNvSpPr>
            <p:nvPr/>
          </p:nvSpPr>
          <p:spPr bwMode="auto">
            <a:xfrm>
              <a:off x="3605213" y="4824422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→</a:t>
              </a:r>
            </a:p>
          </p:txBody>
        </p:sp>
        <p:sp>
          <p:nvSpPr>
            <p:cNvPr id="89" name="Text Box 184"/>
            <p:cNvSpPr txBox="1">
              <a:spLocks noChangeArrowheads="1"/>
            </p:cNvSpPr>
            <p:nvPr/>
          </p:nvSpPr>
          <p:spPr bwMode="auto">
            <a:xfrm>
              <a:off x="3962400" y="4816485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→</a:t>
              </a:r>
            </a:p>
          </p:txBody>
        </p:sp>
        <p:sp>
          <p:nvSpPr>
            <p:cNvPr id="90" name="Text Box 187"/>
            <p:cNvSpPr txBox="1">
              <a:spLocks noChangeArrowheads="1"/>
            </p:cNvSpPr>
            <p:nvPr/>
          </p:nvSpPr>
          <p:spPr bwMode="auto">
            <a:xfrm>
              <a:off x="4322763" y="5537210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↓</a:t>
              </a:r>
            </a:p>
          </p:txBody>
        </p:sp>
        <p:sp>
          <p:nvSpPr>
            <p:cNvPr id="91" name="Text Box 188"/>
            <p:cNvSpPr txBox="1">
              <a:spLocks noChangeArrowheads="1"/>
            </p:cNvSpPr>
            <p:nvPr/>
          </p:nvSpPr>
          <p:spPr bwMode="auto">
            <a:xfrm>
              <a:off x="4313238" y="5899160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→</a:t>
              </a:r>
            </a:p>
          </p:txBody>
        </p:sp>
        <p:sp>
          <p:nvSpPr>
            <p:cNvPr id="92" name="Text Box 183"/>
            <p:cNvSpPr txBox="1">
              <a:spLocks noChangeArrowheads="1"/>
            </p:cNvSpPr>
            <p:nvPr/>
          </p:nvSpPr>
          <p:spPr bwMode="auto">
            <a:xfrm>
              <a:off x="4329113" y="5180022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↓</a:t>
              </a:r>
            </a:p>
          </p:txBody>
        </p:sp>
        <p:cxnSp>
          <p:nvCxnSpPr>
            <p:cNvPr id="94" name="直接箭头连接符 93"/>
            <p:cNvCxnSpPr/>
            <p:nvPr/>
          </p:nvCxnSpPr>
          <p:spPr>
            <a:xfrm rot="10800000" flipV="1">
              <a:off x="5643570" y="3929066"/>
              <a:ext cx="1571636" cy="857256"/>
            </a:xfrm>
            <a:prstGeom prst="straightConnector1">
              <a:avLst/>
            </a:prstGeom>
            <a:ln w="5715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A341F86-C187-47D2-B843-C5974AB5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97" name="TextBox 3">
            <a:extLst>
              <a:ext uri="{FF2B5EF4-FFF2-40B4-BE49-F238E27FC236}">
                <a16:creationId xmlns:a16="http://schemas.microsoft.com/office/drawing/2014/main" id="{44FEC413-0179-4EE1-B9A6-4333A58FB6D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716911" y="1538862"/>
            <a:ext cx="6570655" cy="4837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>
                <a:solidFill>
                  <a:srgbClr val="CE3B37"/>
                </a:solidFill>
              </a:rPr>
              <a:t>   find=false</a:t>
            </a:r>
            <a:r>
              <a:rPr lang="en-US"/>
              <a:t>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   while (di&lt;4 &amp;&amp; !find)   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找相邻可走方块</a:t>
            </a:r>
            <a:r>
              <a:rPr lang="en-US">
                <a:solidFill>
                  <a:srgbClr val="002060"/>
                </a:solidFill>
              </a:rPr>
              <a:t>(i1,j1)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</a:pPr>
            <a:r>
              <a:rPr lang="en-US"/>
              <a:t>   {	di++;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switch(di)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{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case 0:i1=i-1; j1=j;    break;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case 1:i1=i;   j1=j+1;  break;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case 2:i1=i+1; j1=j;    break;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case 3:i1=i;   j1=j-1;  break;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}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/>
              <a:t>	if (mg[i1][j1]==0) </a:t>
            </a:r>
            <a:r>
              <a:rPr lang="en-US">
                <a:solidFill>
                  <a:srgbClr val="CE3B37"/>
                </a:solidFill>
              </a:rPr>
              <a:t>find=true</a:t>
            </a:r>
            <a:r>
              <a:rPr lang="en-US"/>
              <a:t>;	</a:t>
            </a:r>
          </a:p>
          <a:p>
            <a:pPr>
              <a:lnSpc>
                <a:spcPct val="80000"/>
              </a:lnSpc>
            </a:pPr>
            <a:r>
              <a:rPr lang="en-US"/>
              <a:t>	        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找到一个相邻可走方块，设置</a:t>
            </a:r>
            <a:r>
              <a:rPr lang="en-US">
                <a:solidFill>
                  <a:srgbClr val="002060"/>
                </a:solidFill>
              </a:rPr>
              <a:t>find</a:t>
            </a:r>
            <a:r>
              <a:rPr lang="zh-CN" altLang="en-US">
                <a:solidFill>
                  <a:srgbClr val="002060"/>
                </a:solidFill>
              </a:rPr>
              <a:t>为真</a:t>
            </a:r>
          </a:p>
          <a:p>
            <a:pPr>
              <a:lnSpc>
                <a:spcPct val="80000"/>
              </a:lnSpc>
            </a:pPr>
            <a:r>
              <a:rPr lang="en-US"/>
              <a:t>   }</a:t>
            </a:r>
            <a:endParaRPr lang="en-US" altLang="zh-CN" dirty="0"/>
          </a:p>
        </p:txBody>
      </p:sp>
      <p:grpSp>
        <p:nvGrpSpPr>
          <p:cNvPr id="2" name="组合 45"/>
          <p:cNvGrpSpPr/>
          <p:nvPr/>
        </p:nvGrpSpPr>
        <p:grpSpPr>
          <a:xfrm>
            <a:off x="8701774" y="3545186"/>
            <a:ext cx="2147895" cy="2159000"/>
            <a:chOff x="6445271" y="2698760"/>
            <a:chExt cx="2147895" cy="2159000"/>
          </a:xfrm>
        </p:grpSpPr>
        <p:sp>
          <p:nvSpPr>
            <p:cNvPr id="4" name="Rectangle 33"/>
            <p:cNvSpPr>
              <a:spLocks noChangeArrowheads="1"/>
            </p:cNvSpPr>
            <p:nvPr/>
          </p:nvSpPr>
          <p:spPr bwMode="auto">
            <a:xfrm>
              <a:off x="6445271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" name="Rectangle 43"/>
            <p:cNvSpPr>
              <a:spLocks noChangeArrowheads="1"/>
            </p:cNvSpPr>
            <p:nvPr/>
          </p:nvSpPr>
          <p:spPr bwMode="auto">
            <a:xfrm>
              <a:off x="6445271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Rectangle 53"/>
            <p:cNvSpPr>
              <a:spLocks noChangeArrowheads="1"/>
            </p:cNvSpPr>
            <p:nvPr/>
          </p:nvSpPr>
          <p:spPr bwMode="auto">
            <a:xfrm>
              <a:off x="6445271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" name="Rectangle 63"/>
            <p:cNvSpPr>
              <a:spLocks noChangeArrowheads="1"/>
            </p:cNvSpPr>
            <p:nvPr/>
          </p:nvSpPr>
          <p:spPr bwMode="auto">
            <a:xfrm>
              <a:off x="6445271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Rectangle 73"/>
            <p:cNvSpPr>
              <a:spLocks noChangeArrowheads="1"/>
            </p:cNvSpPr>
            <p:nvPr/>
          </p:nvSpPr>
          <p:spPr bwMode="auto">
            <a:xfrm>
              <a:off x="6445271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Rectangle 83"/>
            <p:cNvSpPr>
              <a:spLocks noChangeArrowheads="1"/>
            </p:cNvSpPr>
            <p:nvPr/>
          </p:nvSpPr>
          <p:spPr bwMode="auto">
            <a:xfrm>
              <a:off x="6445271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Rectangle 33"/>
            <p:cNvSpPr>
              <a:spLocks noChangeArrowheads="1"/>
            </p:cNvSpPr>
            <p:nvPr/>
          </p:nvSpPr>
          <p:spPr bwMode="auto">
            <a:xfrm>
              <a:off x="6804046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Rectangle 43"/>
            <p:cNvSpPr>
              <a:spLocks noChangeArrowheads="1"/>
            </p:cNvSpPr>
            <p:nvPr/>
          </p:nvSpPr>
          <p:spPr bwMode="auto">
            <a:xfrm>
              <a:off x="6804046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Rectangle 53"/>
            <p:cNvSpPr>
              <a:spLocks noChangeArrowheads="1"/>
            </p:cNvSpPr>
            <p:nvPr/>
          </p:nvSpPr>
          <p:spPr bwMode="auto">
            <a:xfrm>
              <a:off x="6804046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Rectangle 63"/>
            <p:cNvSpPr>
              <a:spLocks noChangeArrowheads="1"/>
            </p:cNvSpPr>
            <p:nvPr/>
          </p:nvSpPr>
          <p:spPr bwMode="auto">
            <a:xfrm>
              <a:off x="6804046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6804046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Rectangle 83"/>
            <p:cNvSpPr>
              <a:spLocks noChangeArrowheads="1"/>
            </p:cNvSpPr>
            <p:nvPr/>
          </p:nvSpPr>
          <p:spPr bwMode="auto">
            <a:xfrm>
              <a:off x="6804046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7161236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43"/>
            <p:cNvSpPr>
              <a:spLocks noChangeArrowheads="1"/>
            </p:cNvSpPr>
            <p:nvPr/>
          </p:nvSpPr>
          <p:spPr bwMode="auto">
            <a:xfrm>
              <a:off x="7161236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7161236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Rectangle 63"/>
            <p:cNvSpPr>
              <a:spLocks noChangeArrowheads="1"/>
            </p:cNvSpPr>
            <p:nvPr/>
          </p:nvSpPr>
          <p:spPr bwMode="auto">
            <a:xfrm>
              <a:off x="7161236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Rectangle 73"/>
            <p:cNvSpPr>
              <a:spLocks noChangeArrowheads="1"/>
            </p:cNvSpPr>
            <p:nvPr/>
          </p:nvSpPr>
          <p:spPr bwMode="auto">
            <a:xfrm>
              <a:off x="7161236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Rectangle 83"/>
            <p:cNvSpPr>
              <a:spLocks noChangeArrowheads="1"/>
            </p:cNvSpPr>
            <p:nvPr/>
          </p:nvSpPr>
          <p:spPr bwMode="auto">
            <a:xfrm>
              <a:off x="7161236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7520011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Rectangle 43"/>
            <p:cNvSpPr>
              <a:spLocks noChangeArrowheads="1"/>
            </p:cNvSpPr>
            <p:nvPr/>
          </p:nvSpPr>
          <p:spPr bwMode="auto">
            <a:xfrm>
              <a:off x="7520011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Rectangle 53"/>
            <p:cNvSpPr>
              <a:spLocks noChangeArrowheads="1"/>
            </p:cNvSpPr>
            <p:nvPr/>
          </p:nvSpPr>
          <p:spPr bwMode="auto">
            <a:xfrm>
              <a:off x="7520011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Rectangle 63"/>
            <p:cNvSpPr>
              <a:spLocks noChangeArrowheads="1"/>
            </p:cNvSpPr>
            <p:nvPr/>
          </p:nvSpPr>
          <p:spPr bwMode="auto">
            <a:xfrm>
              <a:off x="7520011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Rectangle 73"/>
            <p:cNvSpPr>
              <a:spLocks noChangeArrowheads="1"/>
            </p:cNvSpPr>
            <p:nvPr/>
          </p:nvSpPr>
          <p:spPr bwMode="auto">
            <a:xfrm>
              <a:off x="7520011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Rectangle 83"/>
            <p:cNvSpPr>
              <a:spLocks noChangeArrowheads="1"/>
            </p:cNvSpPr>
            <p:nvPr/>
          </p:nvSpPr>
          <p:spPr bwMode="auto">
            <a:xfrm>
              <a:off x="7520011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7875616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Rectangle 43"/>
            <p:cNvSpPr>
              <a:spLocks noChangeArrowheads="1"/>
            </p:cNvSpPr>
            <p:nvPr/>
          </p:nvSpPr>
          <p:spPr bwMode="auto">
            <a:xfrm>
              <a:off x="7875616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Rectangle 53"/>
            <p:cNvSpPr>
              <a:spLocks noChangeArrowheads="1"/>
            </p:cNvSpPr>
            <p:nvPr/>
          </p:nvSpPr>
          <p:spPr bwMode="auto">
            <a:xfrm>
              <a:off x="7875616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Rectangle 63"/>
            <p:cNvSpPr>
              <a:spLocks noChangeArrowheads="1"/>
            </p:cNvSpPr>
            <p:nvPr/>
          </p:nvSpPr>
          <p:spPr bwMode="auto">
            <a:xfrm>
              <a:off x="7875616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Rectangle 73"/>
            <p:cNvSpPr>
              <a:spLocks noChangeArrowheads="1"/>
            </p:cNvSpPr>
            <p:nvPr/>
          </p:nvSpPr>
          <p:spPr bwMode="auto">
            <a:xfrm>
              <a:off x="7875616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Rectangle 83"/>
            <p:cNvSpPr>
              <a:spLocks noChangeArrowheads="1"/>
            </p:cNvSpPr>
            <p:nvPr/>
          </p:nvSpPr>
          <p:spPr bwMode="auto">
            <a:xfrm>
              <a:off x="7875616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234391" y="26987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" name="Rectangle 43"/>
            <p:cNvSpPr>
              <a:spLocks noChangeArrowheads="1"/>
            </p:cNvSpPr>
            <p:nvPr/>
          </p:nvSpPr>
          <p:spPr bwMode="auto">
            <a:xfrm>
              <a:off x="8234391" y="305753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8234391" y="341789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7" name="Rectangle 63"/>
            <p:cNvSpPr>
              <a:spLocks noChangeArrowheads="1"/>
            </p:cNvSpPr>
            <p:nvPr/>
          </p:nvSpPr>
          <p:spPr bwMode="auto">
            <a:xfrm>
              <a:off x="8234391" y="3778260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8" name="Rectangle 73"/>
            <p:cNvSpPr>
              <a:spLocks noChangeArrowheads="1"/>
            </p:cNvSpPr>
            <p:nvPr/>
          </p:nvSpPr>
          <p:spPr bwMode="auto">
            <a:xfrm>
              <a:off x="8234391" y="413862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Rectangle 83"/>
            <p:cNvSpPr>
              <a:spLocks noChangeArrowheads="1"/>
            </p:cNvSpPr>
            <p:nvPr/>
          </p:nvSpPr>
          <p:spPr bwMode="auto">
            <a:xfrm>
              <a:off x="8234391" y="4498985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1" name="Text Box 182"/>
            <p:cNvSpPr txBox="1">
              <a:spLocks noChangeArrowheads="1"/>
            </p:cNvSpPr>
            <p:nvPr/>
          </p:nvSpPr>
          <p:spPr bwMode="auto">
            <a:xfrm>
              <a:off x="6840561" y="3081908"/>
              <a:ext cx="287337" cy="246221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楷体_GB2312" pitchFamily="49" charset="-122"/>
                </a:rPr>
                <a:t>→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635090" y="2060848"/>
            <a:ext cx="235745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从入口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1,1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）出发找到一个可走方块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</a:p>
        </p:txBody>
      </p:sp>
      <p:cxnSp>
        <p:nvCxnSpPr>
          <p:cNvPr id="49" name="直接箭头连接符 48"/>
          <p:cNvCxnSpPr>
            <a:stCxn id="47" idx="2"/>
          </p:cNvCxnSpPr>
          <p:nvPr/>
        </p:nvCxnSpPr>
        <p:spPr>
          <a:xfrm flipH="1">
            <a:off x="9635225" y="2817979"/>
            <a:ext cx="178592" cy="1243137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80EB01-0A34-44DA-A0E4-B0C7E2B83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EBC3607B-3BAA-42CF-937A-9F29BC59DD2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1609350" y="1400093"/>
            <a:ext cx="8986599" cy="2676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    if (</a:t>
            </a:r>
            <a:r>
              <a:rPr lang="en-US"/>
              <a:t>find</a:t>
            </a:r>
            <a:r>
              <a:rPr lang="en-US">
                <a:solidFill>
                  <a:schemeClr val="tx1"/>
                </a:solidFill>
              </a:rPr>
              <a:t>)  		 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找到了一个相邻可走方块</a:t>
            </a:r>
            <a:r>
              <a:rPr lang="en-US">
                <a:solidFill>
                  <a:srgbClr val="002060"/>
                </a:solidFill>
              </a:rPr>
              <a:t>(i1,j1)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    {   st-&gt;data[st-&gt;top].di=di;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修改原栈顶元素的</a:t>
            </a:r>
            <a:r>
              <a:rPr lang="en-US">
                <a:solidFill>
                  <a:srgbClr val="002060"/>
                </a:solidFill>
              </a:rPr>
              <a:t>di</a:t>
            </a:r>
            <a:r>
              <a:rPr lang="zh-CN" altLang="en-US">
                <a:solidFill>
                  <a:srgbClr val="002060"/>
                </a:solidFill>
              </a:rPr>
              <a:t>值</a:t>
            </a:r>
          </a:p>
          <a:p>
            <a:r>
              <a:rPr lang="en-US">
                <a:solidFill>
                  <a:schemeClr val="tx1"/>
                </a:solidFill>
              </a:rPr>
              <a:t>        e.i=i1; e.j=j1; e.di=-1;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        Push(st,e);		     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相邻可走方块</a:t>
            </a:r>
            <a:r>
              <a:rPr lang="en-US">
                <a:solidFill>
                  <a:srgbClr val="002060"/>
                </a:solidFill>
              </a:rPr>
              <a:t>e</a:t>
            </a:r>
            <a:r>
              <a:rPr lang="zh-CN" altLang="en-US">
                <a:solidFill>
                  <a:srgbClr val="002060"/>
                </a:solidFill>
              </a:rPr>
              <a:t>进栈</a:t>
            </a:r>
          </a:p>
          <a:p>
            <a:r>
              <a:rPr lang="en-US">
                <a:solidFill>
                  <a:schemeClr val="tx1"/>
                </a:solidFill>
              </a:rPr>
              <a:t>        mg[i1][j1]=-1;	</a:t>
            </a:r>
          </a:p>
          <a:p>
            <a:r>
              <a:rPr lang="en-US">
                <a:solidFill>
                  <a:schemeClr val="tx1"/>
                </a:solidFill>
              </a:rPr>
              <a:t>					</a:t>
            </a:r>
            <a:r>
              <a:rPr lang="en-US">
                <a:solidFill>
                  <a:srgbClr val="002060"/>
                </a:solidFill>
              </a:rPr>
              <a:t>//(i1,j1)</a:t>
            </a:r>
            <a:r>
              <a:rPr lang="zh-CN" altLang="en-US">
                <a:solidFill>
                  <a:srgbClr val="002060"/>
                </a:solidFill>
              </a:rPr>
              <a:t>迷宫值置为</a:t>
            </a:r>
            <a:r>
              <a:rPr lang="en-US">
                <a:solidFill>
                  <a:srgbClr val="002060"/>
                </a:solidFill>
              </a:rPr>
              <a:t>-1</a:t>
            </a:r>
            <a:r>
              <a:rPr lang="zh-CN" altLang="en-US">
                <a:solidFill>
                  <a:srgbClr val="002060"/>
                </a:solidFill>
              </a:rPr>
              <a:t>避免重复</a:t>
            </a:r>
          </a:p>
          <a:p>
            <a:r>
              <a:rPr lang="en-US">
                <a:solidFill>
                  <a:schemeClr val="tx1"/>
                </a:solidFill>
              </a:rPr>
              <a:t>    }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53"/>
          <p:cNvGrpSpPr/>
          <p:nvPr/>
        </p:nvGrpSpPr>
        <p:grpSpPr>
          <a:xfrm>
            <a:off x="2231187" y="4242574"/>
            <a:ext cx="8424933" cy="2540069"/>
            <a:chOff x="236190" y="3333683"/>
            <a:chExt cx="8424933" cy="2540069"/>
          </a:xfrm>
        </p:grpSpPr>
        <p:sp>
          <p:nvSpPr>
            <p:cNvPr id="3" name="Rectangle 33"/>
            <p:cNvSpPr>
              <a:spLocks noChangeArrowheads="1"/>
            </p:cNvSpPr>
            <p:nvPr/>
          </p:nvSpPr>
          <p:spPr bwMode="auto">
            <a:xfrm>
              <a:off x="780999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4" name="Rectangle 43"/>
            <p:cNvSpPr>
              <a:spLocks noChangeArrowheads="1"/>
            </p:cNvSpPr>
            <p:nvPr/>
          </p:nvSpPr>
          <p:spPr bwMode="auto">
            <a:xfrm>
              <a:off x="780999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5" name="Rectangle 53"/>
            <p:cNvSpPr>
              <a:spLocks noChangeArrowheads="1"/>
            </p:cNvSpPr>
            <p:nvPr/>
          </p:nvSpPr>
          <p:spPr bwMode="auto">
            <a:xfrm>
              <a:off x="780999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6" name="Rectangle 63"/>
            <p:cNvSpPr>
              <a:spLocks noChangeArrowheads="1"/>
            </p:cNvSpPr>
            <p:nvPr/>
          </p:nvSpPr>
          <p:spPr bwMode="auto">
            <a:xfrm>
              <a:off x="780999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7" name="Rectangle 73"/>
            <p:cNvSpPr>
              <a:spLocks noChangeArrowheads="1"/>
            </p:cNvSpPr>
            <p:nvPr/>
          </p:nvSpPr>
          <p:spPr bwMode="auto">
            <a:xfrm>
              <a:off x="780999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8" name="Rectangle 83"/>
            <p:cNvSpPr>
              <a:spLocks noChangeArrowheads="1"/>
            </p:cNvSpPr>
            <p:nvPr/>
          </p:nvSpPr>
          <p:spPr bwMode="auto">
            <a:xfrm>
              <a:off x="780999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1139774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1139774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139774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2" name="Rectangle 63"/>
            <p:cNvSpPr>
              <a:spLocks noChangeArrowheads="1"/>
            </p:cNvSpPr>
            <p:nvPr/>
          </p:nvSpPr>
          <p:spPr bwMode="auto">
            <a:xfrm>
              <a:off x="1139774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3" name="Rectangle 73"/>
            <p:cNvSpPr>
              <a:spLocks noChangeArrowheads="1"/>
            </p:cNvSpPr>
            <p:nvPr/>
          </p:nvSpPr>
          <p:spPr bwMode="auto">
            <a:xfrm>
              <a:off x="1139774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1139774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1496964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6" name="Rectangle 43"/>
            <p:cNvSpPr>
              <a:spLocks noChangeArrowheads="1"/>
            </p:cNvSpPr>
            <p:nvPr/>
          </p:nvSpPr>
          <p:spPr bwMode="auto">
            <a:xfrm>
              <a:off x="1496964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7" name="Rectangle 53"/>
            <p:cNvSpPr>
              <a:spLocks noChangeArrowheads="1"/>
            </p:cNvSpPr>
            <p:nvPr/>
          </p:nvSpPr>
          <p:spPr bwMode="auto">
            <a:xfrm>
              <a:off x="1496964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8" name="Rectangle 63"/>
            <p:cNvSpPr>
              <a:spLocks noChangeArrowheads="1"/>
            </p:cNvSpPr>
            <p:nvPr/>
          </p:nvSpPr>
          <p:spPr bwMode="auto">
            <a:xfrm>
              <a:off x="1496964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19" name="Rectangle 73"/>
            <p:cNvSpPr>
              <a:spLocks noChangeArrowheads="1"/>
            </p:cNvSpPr>
            <p:nvPr/>
          </p:nvSpPr>
          <p:spPr bwMode="auto">
            <a:xfrm>
              <a:off x="1496964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0" name="Rectangle 83"/>
            <p:cNvSpPr>
              <a:spLocks noChangeArrowheads="1"/>
            </p:cNvSpPr>
            <p:nvPr/>
          </p:nvSpPr>
          <p:spPr bwMode="auto">
            <a:xfrm>
              <a:off x="1496964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1855739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2" name="Rectangle 43"/>
            <p:cNvSpPr>
              <a:spLocks noChangeArrowheads="1"/>
            </p:cNvSpPr>
            <p:nvPr/>
          </p:nvSpPr>
          <p:spPr bwMode="auto">
            <a:xfrm>
              <a:off x="1855739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3" name="Rectangle 53"/>
            <p:cNvSpPr>
              <a:spLocks noChangeArrowheads="1"/>
            </p:cNvSpPr>
            <p:nvPr/>
          </p:nvSpPr>
          <p:spPr bwMode="auto">
            <a:xfrm>
              <a:off x="1855739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4" name="Rectangle 63"/>
            <p:cNvSpPr>
              <a:spLocks noChangeArrowheads="1"/>
            </p:cNvSpPr>
            <p:nvPr/>
          </p:nvSpPr>
          <p:spPr bwMode="auto">
            <a:xfrm>
              <a:off x="1855739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1855739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6" name="Rectangle 83"/>
            <p:cNvSpPr>
              <a:spLocks noChangeArrowheads="1"/>
            </p:cNvSpPr>
            <p:nvPr/>
          </p:nvSpPr>
          <p:spPr bwMode="auto">
            <a:xfrm>
              <a:off x="1855739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2211344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8" name="Rectangle 43"/>
            <p:cNvSpPr>
              <a:spLocks noChangeArrowheads="1"/>
            </p:cNvSpPr>
            <p:nvPr/>
          </p:nvSpPr>
          <p:spPr bwMode="auto">
            <a:xfrm>
              <a:off x="2211344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29" name="Rectangle 53"/>
            <p:cNvSpPr>
              <a:spLocks noChangeArrowheads="1"/>
            </p:cNvSpPr>
            <p:nvPr/>
          </p:nvSpPr>
          <p:spPr bwMode="auto">
            <a:xfrm>
              <a:off x="2211344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0" name="Rectangle 63"/>
            <p:cNvSpPr>
              <a:spLocks noChangeArrowheads="1"/>
            </p:cNvSpPr>
            <p:nvPr/>
          </p:nvSpPr>
          <p:spPr bwMode="auto">
            <a:xfrm>
              <a:off x="2211344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1" name="Rectangle 73"/>
            <p:cNvSpPr>
              <a:spLocks noChangeArrowheads="1"/>
            </p:cNvSpPr>
            <p:nvPr/>
          </p:nvSpPr>
          <p:spPr bwMode="auto">
            <a:xfrm>
              <a:off x="2211344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2" name="Rectangle 83"/>
            <p:cNvSpPr>
              <a:spLocks noChangeArrowheads="1"/>
            </p:cNvSpPr>
            <p:nvPr/>
          </p:nvSpPr>
          <p:spPr bwMode="auto">
            <a:xfrm>
              <a:off x="2211344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570119" y="37147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2570119" y="407352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2570119" y="443388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6" name="Rectangle 63"/>
            <p:cNvSpPr>
              <a:spLocks noChangeArrowheads="1"/>
            </p:cNvSpPr>
            <p:nvPr/>
          </p:nvSpPr>
          <p:spPr bwMode="auto">
            <a:xfrm>
              <a:off x="2570119" y="4794252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2570119" y="515461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8" name="Rectangle 83"/>
            <p:cNvSpPr>
              <a:spLocks noChangeArrowheads="1"/>
            </p:cNvSpPr>
            <p:nvPr/>
          </p:nvSpPr>
          <p:spPr bwMode="auto">
            <a:xfrm>
              <a:off x="2570119" y="5514977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endParaRPr>
            </a:p>
          </p:txBody>
        </p:sp>
        <p:sp>
          <p:nvSpPr>
            <p:cNvPr id="39" name="Text Box 182"/>
            <p:cNvSpPr txBox="1">
              <a:spLocks noChangeArrowheads="1"/>
            </p:cNvSpPr>
            <p:nvPr/>
          </p:nvSpPr>
          <p:spPr bwMode="auto">
            <a:xfrm>
              <a:off x="1176289" y="4097900"/>
              <a:ext cx="287337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→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6190" y="3333683"/>
              <a:ext cx="84249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从入口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1,1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）出发找到一个可走方块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: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）进栈</a:t>
              </a:r>
            </a:p>
          </p:txBody>
        </p:sp>
        <p:sp>
          <p:nvSpPr>
            <p:cNvPr id="41" name="Line 151"/>
            <p:cNvSpPr>
              <a:spLocks noChangeShapeType="1"/>
            </p:cNvSpPr>
            <p:nvPr/>
          </p:nvSpPr>
          <p:spPr bwMode="auto">
            <a:xfrm>
              <a:off x="5084755" y="3601380"/>
              <a:ext cx="0" cy="1507582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52"/>
            <p:cNvSpPr>
              <a:spLocks noChangeShapeType="1"/>
            </p:cNvSpPr>
            <p:nvPr/>
          </p:nvSpPr>
          <p:spPr bwMode="auto">
            <a:xfrm>
              <a:off x="6597642" y="3577006"/>
              <a:ext cx="0" cy="1531955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53"/>
            <p:cNvSpPr>
              <a:spLocks noChangeShapeType="1"/>
            </p:cNvSpPr>
            <p:nvPr/>
          </p:nvSpPr>
          <p:spPr bwMode="auto">
            <a:xfrm>
              <a:off x="5084755" y="5137511"/>
              <a:ext cx="151288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Text Box 154"/>
            <p:cNvSpPr txBox="1">
              <a:spLocks noChangeArrowheads="1"/>
            </p:cNvSpPr>
            <p:nvPr/>
          </p:nvSpPr>
          <p:spPr bwMode="auto">
            <a:xfrm>
              <a:off x="5072066" y="5199448"/>
              <a:ext cx="15843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altLang="zh-CN" sz="18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45" name="Group 193"/>
            <p:cNvGrpSpPr>
              <a:grpSpLocks/>
            </p:cNvGrpSpPr>
            <p:nvPr/>
          </p:nvGrpSpPr>
          <p:grpSpPr bwMode="auto">
            <a:xfrm>
              <a:off x="5229228" y="4702167"/>
              <a:ext cx="1131890" cy="257175"/>
              <a:chOff x="3651" y="2616"/>
              <a:chExt cx="713" cy="162"/>
            </a:xfrm>
          </p:grpSpPr>
          <p:sp>
            <p:nvSpPr>
              <p:cNvPr id="46" name="Text Box 155"/>
              <p:cNvSpPr txBox="1">
                <a:spLocks noChangeArrowheads="1"/>
              </p:cNvSpPr>
              <p:nvPr/>
            </p:nvSpPr>
            <p:spPr bwMode="auto">
              <a:xfrm>
                <a:off x="3651" y="2620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47" name="Text Box 156"/>
              <p:cNvSpPr txBox="1">
                <a:spLocks noChangeArrowheads="1"/>
              </p:cNvSpPr>
              <p:nvPr/>
            </p:nvSpPr>
            <p:spPr bwMode="auto">
              <a:xfrm>
                <a:off x="3923" y="2620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48" name="Text Box 157"/>
              <p:cNvSpPr txBox="1">
                <a:spLocks noChangeArrowheads="1"/>
              </p:cNvSpPr>
              <p:nvPr/>
            </p:nvSpPr>
            <p:spPr bwMode="auto">
              <a:xfrm>
                <a:off x="4183" y="2616"/>
                <a:ext cx="181" cy="15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rgbClr val="88AB3E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</p:grpSp>
        <p:sp>
          <p:nvSpPr>
            <p:cNvPr id="49" name="Text Box 170"/>
            <p:cNvSpPr txBox="1">
              <a:spLocks noChangeArrowheads="1"/>
            </p:cNvSpPr>
            <p:nvPr/>
          </p:nvSpPr>
          <p:spPr bwMode="auto">
            <a:xfrm>
              <a:off x="5370507" y="5575686"/>
              <a:ext cx="1008063" cy="221599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一个栈</a:t>
              </a:r>
            </a:p>
          </p:txBody>
        </p:sp>
        <p:sp>
          <p:nvSpPr>
            <p:cNvPr id="50" name="Text Box 164"/>
            <p:cNvSpPr txBox="1">
              <a:spLocks noChangeArrowheads="1"/>
            </p:cNvSpPr>
            <p:nvPr/>
          </p:nvSpPr>
          <p:spPr bwMode="auto">
            <a:xfrm>
              <a:off x="5219701" y="4292977"/>
              <a:ext cx="287338" cy="25064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1" name="Text Box 165"/>
            <p:cNvSpPr txBox="1">
              <a:spLocks noChangeArrowheads="1"/>
            </p:cNvSpPr>
            <p:nvPr/>
          </p:nvSpPr>
          <p:spPr bwMode="auto">
            <a:xfrm>
              <a:off x="5651501" y="4292977"/>
              <a:ext cx="287338" cy="25064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2" name="Text Box 190"/>
            <p:cNvSpPr txBox="1">
              <a:spLocks noChangeArrowheads="1"/>
            </p:cNvSpPr>
            <p:nvPr/>
          </p:nvSpPr>
          <p:spPr bwMode="auto">
            <a:xfrm>
              <a:off x="6083301" y="4289802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-1</a:t>
              </a:r>
              <a:endPara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右箭头 52"/>
            <p:cNvSpPr/>
            <p:nvPr/>
          </p:nvSpPr>
          <p:spPr bwMode="auto">
            <a:xfrm>
              <a:off x="3571868" y="4500570"/>
              <a:ext cx="1071570" cy="285752"/>
            </a:xfrm>
            <a:prstGeom prst="rightArrow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206C5C-52E0-4DE5-BCAD-C218505F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7B81FAA1-D309-4D1F-9C8E-4A74AECFE4E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466355" y="2018053"/>
            <a:ext cx="533876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栈的几种基本运算如下</a:t>
            </a:r>
            <a:r>
              <a:rPr lang="en-US" altLang="zh-CN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:    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487488" y="2582855"/>
            <a:ext cx="10081120" cy="385253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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InitStack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(&amp;s)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：初始化栈。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构造一个空栈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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DestroyStack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(&amp;s)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：销毁栈。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释放栈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占用的存储空间。</a:t>
            </a:r>
          </a:p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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StackEmpty(s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判断栈是否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为空，则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返回真；否则返回假。</a:t>
            </a:r>
          </a:p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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Push(&amp;S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进栈。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将元素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插入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到栈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中作为栈顶元素。</a:t>
            </a:r>
          </a:p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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Pop(&amp;s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出栈。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中退出栈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顶元素，并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将其值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赋给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457200" indent="-457200" algn="l">
              <a:lnSpc>
                <a:spcPts val="32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  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GetTop(s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&amp;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取栈顶元素。返回当前的栈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顶元素，并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将其值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赋给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481780" y="1453251"/>
            <a:ext cx="7228440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栈抽象数据类型＝逻辑结构＋基本运算（运算描述）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2F0C99-6010-4D7E-912E-AD012F419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栈的定义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EBF27C7-883D-4E2E-AEBE-60863FC74BE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1817772" y="1404517"/>
            <a:ext cx="6357982" cy="2670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/>
              <a:t>    else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没有路径可走退栈</a:t>
            </a:r>
          </a:p>
          <a:p>
            <a:pPr>
              <a:lnSpc>
                <a:spcPct val="50000"/>
              </a:lnSpc>
            </a:pPr>
            <a:r>
              <a:rPr lang="en-US"/>
              <a:t>    {	Pop(st,e);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将栈顶方块退栈</a:t>
            </a:r>
          </a:p>
          <a:p>
            <a:pPr>
              <a:lnSpc>
                <a:spcPct val="50000"/>
              </a:lnSpc>
            </a:pPr>
            <a:r>
              <a:rPr lang="en-US"/>
              <a:t>	mg[e.i][e.j]=0;	</a:t>
            </a:r>
          </a:p>
          <a:p>
            <a:pPr>
              <a:lnSpc>
                <a:spcPct val="50000"/>
              </a:lnSpc>
            </a:pPr>
            <a:r>
              <a:rPr lang="en-US"/>
              <a:t>	    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让退栈方块变为</a:t>
            </a:r>
            <a:r>
              <a:rPr lang="en-US" altLang="zh-CN">
                <a:solidFill>
                  <a:srgbClr val="002060"/>
                </a:solidFill>
              </a:rPr>
              <a:t>1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/>
              <a:t>    }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}</a:t>
            </a:r>
            <a:endParaRPr lang="zh-CN" altLang="en-US"/>
          </a:p>
          <a:p>
            <a:pPr>
              <a:lnSpc>
                <a:spcPct val="50000"/>
              </a:lnSpc>
            </a:pPr>
            <a:r>
              <a:rPr lang="en-US"/>
              <a:t>  DestroyStack(st);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销毁栈</a:t>
            </a:r>
          </a:p>
          <a:p>
            <a:pPr>
              <a:lnSpc>
                <a:spcPct val="50000"/>
              </a:lnSpc>
            </a:pPr>
            <a:r>
              <a:rPr lang="en-US"/>
              <a:t>  return false;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表示没有可走路径</a:t>
            </a:r>
          </a:p>
          <a:p>
            <a:pPr>
              <a:lnSpc>
                <a:spcPct val="50000"/>
              </a:lnSpc>
            </a:pPr>
            <a:r>
              <a:rPr lang="en-US"/>
              <a:t>}</a:t>
            </a:r>
            <a:endParaRPr lang="zh-CN" altLang="en-US"/>
          </a:p>
        </p:txBody>
      </p:sp>
      <p:grpSp>
        <p:nvGrpSpPr>
          <p:cNvPr id="2" name="组合 58"/>
          <p:cNvGrpSpPr/>
          <p:nvPr/>
        </p:nvGrpSpPr>
        <p:grpSpPr>
          <a:xfrm>
            <a:off x="2447928" y="4046226"/>
            <a:ext cx="7296144" cy="2810898"/>
            <a:chOff x="776318" y="3500438"/>
            <a:chExt cx="7296144" cy="2810898"/>
          </a:xfrm>
        </p:grpSpPr>
        <p:sp>
          <p:nvSpPr>
            <p:cNvPr id="3" name="Rectangle 33"/>
            <p:cNvSpPr>
              <a:spLocks noChangeArrowheads="1"/>
            </p:cNvSpPr>
            <p:nvPr/>
          </p:nvSpPr>
          <p:spPr bwMode="auto">
            <a:xfrm>
              <a:off x="1138189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Rectangle 43"/>
            <p:cNvSpPr>
              <a:spLocks noChangeArrowheads="1"/>
            </p:cNvSpPr>
            <p:nvPr/>
          </p:nvSpPr>
          <p:spPr bwMode="auto">
            <a:xfrm>
              <a:off x="1138189" y="435927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" name="Rectangle 53"/>
            <p:cNvSpPr>
              <a:spLocks noChangeArrowheads="1"/>
            </p:cNvSpPr>
            <p:nvPr/>
          </p:nvSpPr>
          <p:spPr bwMode="auto">
            <a:xfrm>
              <a:off x="1138189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Rectangle 63"/>
            <p:cNvSpPr>
              <a:spLocks noChangeArrowheads="1"/>
            </p:cNvSpPr>
            <p:nvPr/>
          </p:nvSpPr>
          <p:spPr bwMode="auto">
            <a:xfrm>
              <a:off x="1138189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" name="Rectangle 73"/>
            <p:cNvSpPr>
              <a:spLocks noChangeArrowheads="1"/>
            </p:cNvSpPr>
            <p:nvPr/>
          </p:nvSpPr>
          <p:spPr bwMode="auto">
            <a:xfrm>
              <a:off x="1138189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Rectangle 83"/>
            <p:cNvSpPr>
              <a:spLocks noChangeArrowheads="1"/>
            </p:cNvSpPr>
            <p:nvPr/>
          </p:nvSpPr>
          <p:spPr bwMode="auto">
            <a:xfrm>
              <a:off x="1138189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1496964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1496964" y="435927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496964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Rectangle 63"/>
            <p:cNvSpPr>
              <a:spLocks noChangeArrowheads="1"/>
            </p:cNvSpPr>
            <p:nvPr/>
          </p:nvSpPr>
          <p:spPr bwMode="auto">
            <a:xfrm>
              <a:off x="1496964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Rectangle 73"/>
            <p:cNvSpPr>
              <a:spLocks noChangeArrowheads="1"/>
            </p:cNvSpPr>
            <p:nvPr/>
          </p:nvSpPr>
          <p:spPr bwMode="auto">
            <a:xfrm>
              <a:off x="1496964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1496964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1854154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53"/>
            <p:cNvSpPr>
              <a:spLocks noChangeArrowheads="1"/>
            </p:cNvSpPr>
            <p:nvPr/>
          </p:nvSpPr>
          <p:spPr bwMode="auto">
            <a:xfrm>
              <a:off x="1854154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Rectangle 63"/>
            <p:cNvSpPr>
              <a:spLocks noChangeArrowheads="1"/>
            </p:cNvSpPr>
            <p:nvPr/>
          </p:nvSpPr>
          <p:spPr bwMode="auto">
            <a:xfrm>
              <a:off x="1854154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Rectangle 73"/>
            <p:cNvSpPr>
              <a:spLocks noChangeArrowheads="1"/>
            </p:cNvSpPr>
            <p:nvPr/>
          </p:nvSpPr>
          <p:spPr bwMode="auto">
            <a:xfrm>
              <a:off x="1854154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Rectangle 83"/>
            <p:cNvSpPr>
              <a:spLocks noChangeArrowheads="1"/>
            </p:cNvSpPr>
            <p:nvPr/>
          </p:nvSpPr>
          <p:spPr bwMode="auto">
            <a:xfrm>
              <a:off x="1854154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2212929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Rectangle 43"/>
            <p:cNvSpPr>
              <a:spLocks noChangeArrowheads="1"/>
            </p:cNvSpPr>
            <p:nvPr/>
          </p:nvSpPr>
          <p:spPr bwMode="auto">
            <a:xfrm>
              <a:off x="2212929" y="435927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Rectangle 53"/>
            <p:cNvSpPr>
              <a:spLocks noChangeArrowheads="1"/>
            </p:cNvSpPr>
            <p:nvPr/>
          </p:nvSpPr>
          <p:spPr bwMode="auto">
            <a:xfrm>
              <a:off x="2212929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Rectangle 63"/>
            <p:cNvSpPr>
              <a:spLocks noChangeArrowheads="1"/>
            </p:cNvSpPr>
            <p:nvPr/>
          </p:nvSpPr>
          <p:spPr bwMode="auto">
            <a:xfrm>
              <a:off x="2212929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2212929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Rectangle 83"/>
            <p:cNvSpPr>
              <a:spLocks noChangeArrowheads="1"/>
            </p:cNvSpPr>
            <p:nvPr/>
          </p:nvSpPr>
          <p:spPr bwMode="auto">
            <a:xfrm>
              <a:off x="2212929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2568534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Rectangle 43"/>
            <p:cNvSpPr>
              <a:spLocks noChangeArrowheads="1"/>
            </p:cNvSpPr>
            <p:nvPr/>
          </p:nvSpPr>
          <p:spPr bwMode="auto">
            <a:xfrm>
              <a:off x="2568534" y="435927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Rectangle 53"/>
            <p:cNvSpPr>
              <a:spLocks noChangeArrowheads="1"/>
            </p:cNvSpPr>
            <p:nvPr/>
          </p:nvSpPr>
          <p:spPr bwMode="auto">
            <a:xfrm>
              <a:off x="2568534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Rectangle 63"/>
            <p:cNvSpPr>
              <a:spLocks noChangeArrowheads="1"/>
            </p:cNvSpPr>
            <p:nvPr/>
          </p:nvSpPr>
          <p:spPr bwMode="auto">
            <a:xfrm>
              <a:off x="2568534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Rectangle 73"/>
            <p:cNvSpPr>
              <a:spLocks noChangeArrowheads="1"/>
            </p:cNvSpPr>
            <p:nvPr/>
          </p:nvSpPr>
          <p:spPr bwMode="auto">
            <a:xfrm>
              <a:off x="2568534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Rectangle 83"/>
            <p:cNvSpPr>
              <a:spLocks noChangeArrowheads="1"/>
            </p:cNvSpPr>
            <p:nvPr/>
          </p:nvSpPr>
          <p:spPr bwMode="auto">
            <a:xfrm>
              <a:off x="2568534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927309" y="40005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2927309" y="435927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2927309" y="471964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6" name="Rectangle 63"/>
            <p:cNvSpPr>
              <a:spLocks noChangeArrowheads="1"/>
            </p:cNvSpPr>
            <p:nvPr/>
          </p:nvSpPr>
          <p:spPr bwMode="auto">
            <a:xfrm>
              <a:off x="2927309" y="5080004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2927309" y="544036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8" name="Rectangle 83"/>
            <p:cNvSpPr>
              <a:spLocks noChangeArrowheads="1"/>
            </p:cNvSpPr>
            <p:nvPr/>
          </p:nvSpPr>
          <p:spPr bwMode="auto">
            <a:xfrm>
              <a:off x="2927309" y="5800729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6318" y="3623452"/>
              <a:ext cx="2928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2,4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）方块没有通路</a:t>
              </a:r>
            </a:p>
          </p:txBody>
        </p:sp>
        <p:sp>
          <p:nvSpPr>
            <p:cNvPr id="41" name="Line 151"/>
            <p:cNvSpPr>
              <a:spLocks noChangeShapeType="1"/>
            </p:cNvSpPr>
            <p:nvPr/>
          </p:nvSpPr>
          <p:spPr bwMode="auto">
            <a:xfrm>
              <a:off x="5715008" y="3500438"/>
              <a:ext cx="0" cy="2160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152"/>
            <p:cNvSpPr>
              <a:spLocks noChangeShapeType="1"/>
            </p:cNvSpPr>
            <p:nvPr/>
          </p:nvSpPr>
          <p:spPr bwMode="auto">
            <a:xfrm>
              <a:off x="7227895" y="3500438"/>
              <a:ext cx="0" cy="2160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153"/>
            <p:cNvSpPr>
              <a:spLocks noChangeShapeType="1"/>
            </p:cNvSpPr>
            <p:nvPr/>
          </p:nvSpPr>
          <p:spPr bwMode="auto">
            <a:xfrm>
              <a:off x="5715008" y="5688987"/>
              <a:ext cx="1512887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Text Box 154"/>
            <p:cNvSpPr txBox="1">
              <a:spLocks noChangeArrowheads="1"/>
            </p:cNvSpPr>
            <p:nvPr/>
          </p:nvSpPr>
          <p:spPr bwMode="auto">
            <a:xfrm>
              <a:off x="5702319" y="5750924"/>
              <a:ext cx="15843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altLang="zh-CN" sz="18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di</a:t>
              </a:r>
              <a:endPara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Text Box 170"/>
            <p:cNvSpPr txBox="1">
              <a:spLocks noChangeArrowheads="1"/>
            </p:cNvSpPr>
            <p:nvPr/>
          </p:nvSpPr>
          <p:spPr bwMode="auto">
            <a:xfrm>
              <a:off x="5967419" y="6089737"/>
              <a:ext cx="1008063" cy="221599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一个栈</a:t>
              </a:r>
            </a:p>
          </p:txBody>
        </p:sp>
        <p:sp>
          <p:nvSpPr>
            <p:cNvPr id="50" name="Text Box 164"/>
            <p:cNvSpPr txBox="1">
              <a:spLocks noChangeArrowheads="1"/>
            </p:cNvSpPr>
            <p:nvPr/>
          </p:nvSpPr>
          <p:spPr bwMode="auto">
            <a:xfrm>
              <a:off x="5849954" y="4558701"/>
              <a:ext cx="287338" cy="25064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51" name="Text Box 165"/>
            <p:cNvSpPr txBox="1">
              <a:spLocks noChangeArrowheads="1"/>
            </p:cNvSpPr>
            <p:nvPr/>
          </p:nvSpPr>
          <p:spPr bwMode="auto">
            <a:xfrm>
              <a:off x="6281754" y="4558701"/>
              <a:ext cx="287338" cy="25064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2" name="Text Box 190"/>
            <p:cNvSpPr txBox="1">
              <a:spLocks noChangeArrowheads="1"/>
            </p:cNvSpPr>
            <p:nvPr/>
          </p:nvSpPr>
          <p:spPr bwMode="auto">
            <a:xfrm>
              <a:off x="6713554" y="4555526"/>
              <a:ext cx="287338" cy="250646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-1</a:t>
              </a:r>
              <a:endPara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Text Box 186"/>
            <p:cNvSpPr txBox="1">
              <a:spLocks noChangeArrowheads="1"/>
            </p:cNvSpPr>
            <p:nvPr/>
          </p:nvSpPr>
          <p:spPr bwMode="auto">
            <a:xfrm>
              <a:off x="2603488" y="4760922"/>
              <a:ext cx="287338" cy="246221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sym typeface="Wingdings" pitchFamily="2" charset="2"/>
                </a:rPr>
                <a:t></a:t>
              </a:r>
            </a:p>
          </p:txBody>
        </p:sp>
        <p:sp>
          <p:nvSpPr>
            <p:cNvPr id="54" name="Text Box 164"/>
            <p:cNvSpPr txBox="1">
              <a:spLocks noChangeArrowheads="1"/>
            </p:cNvSpPr>
            <p:nvPr/>
          </p:nvSpPr>
          <p:spPr bwMode="auto">
            <a:xfrm>
              <a:off x="5929322" y="4912716"/>
              <a:ext cx="714380" cy="34471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</a:rPr>
                <a:t>… </a:t>
              </a:r>
            </a:p>
          </p:txBody>
        </p:sp>
        <p:cxnSp>
          <p:nvCxnSpPr>
            <p:cNvPr id="56" name="直接箭头连接符 55"/>
            <p:cNvCxnSpPr/>
            <p:nvPr/>
          </p:nvCxnSpPr>
          <p:spPr>
            <a:xfrm rot="10800000">
              <a:off x="7059630" y="4719646"/>
              <a:ext cx="642942" cy="1588"/>
            </a:xfrm>
            <a:prstGeom prst="straightConnector1">
              <a:avLst/>
            </a:prstGeom>
            <a:ln w="28575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715272" y="4357694"/>
              <a:ext cx="357190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退栈</a:t>
              </a:r>
            </a:p>
          </p:txBody>
        </p:sp>
        <p:sp>
          <p:nvSpPr>
            <p:cNvPr id="58" name="右箭头 57"/>
            <p:cNvSpPr/>
            <p:nvPr/>
          </p:nvSpPr>
          <p:spPr bwMode="auto">
            <a:xfrm>
              <a:off x="3929058" y="4429132"/>
              <a:ext cx="1143008" cy="500066"/>
            </a:xfrm>
            <a:prstGeom prst="right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037239" y="1185316"/>
            <a:ext cx="2143140" cy="287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疑难解答：</a:t>
            </a:r>
            <a:endParaRPr lang="en-US" altLang="zh-CN" sz="200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6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这里不将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mg[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栈顶方块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设置为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，程序执行也是正确的，但从原理上应该这样做，</a:t>
            </a:r>
            <a:r>
              <a:rPr lang="zh-CN" altLang="en-US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回退后需要恢复环境！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rot="10800000">
            <a:off x="7885098" y="1895763"/>
            <a:ext cx="1000132" cy="1588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0B6D9F-80AF-4109-AEA9-34E90F46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A3F8E66C-3D62-4684-831C-9280BDB248C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3188586" y="3261543"/>
            <a:ext cx="5472112" cy="2877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A772E"/>
            </a:solidFill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24000" tIns="144000" bIns="144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/>
              <a:t>int </a:t>
            </a:r>
            <a:r>
              <a:rPr lang="en-US" altLang="zh-CN" dirty="0"/>
              <a:t>main()</a:t>
            </a:r>
          </a:p>
          <a:p>
            <a:pPr>
              <a:lnSpc>
                <a:spcPct val="150000"/>
              </a:lnSpc>
            </a:pPr>
            <a:r>
              <a:rPr lang="en-US" altLang="zh-CN"/>
              <a:t>{  if  (!</a:t>
            </a:r>
            <a:r>
              <a:rPr lang="en-US" altLang="zh-CN">
                <a:solidFill>
                  <a:srgbClr val="CE3B37"/>
                </a:solidFill>
              </a:rPr>
              <a:t>mgpath</a:t>
            </a:r>
            <a:r>
              <a:rPr lang="en-US" altLang="zh-CN"/>
              <a:t>(1,1,M,N</a:t>
            </a:r>
            <a:r>
              <a:rPr lang="en-US" altLang="zh-CN" dirty="0"/>
              <a:t>))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     printf</a:t>
            </a:r>
            <a:r>
              <a:rPr lang="en-US" altLang="zh-CN" dirty="0"/>
              <a:t>("</a:t>
            </a:r>
            <a:r>
              <a:rPr lang="zh-CN" altLang="en-US" dirty="0"/>
              <a:t>该迷宫问题</a:t>
            </a:r>
            <a:r>
              <a:rPr lang="zh-CN" altLang="en-US"/>
              <a:t>没有解</a:t>
            </a:r>
            <a:r>
              <a:rPr lang="en-US" altLang="zh-CN"/>
              <a:t>!");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  return 1;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2486726"/>
            <a:ext cx="51542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建立如下主函数调用上述算法：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EE5A038-3E0D-4CE1-B4F1-56553B3E7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1752929"/>
            <a:ext cx="2777531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2400"/>
              <a:t> 设计求解程序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560232-D199-478F-A5E0-4D8C32642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5D50B7E-E7DD-42F8-A400-EB29A0E5A12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208E8331-44DA-47D6-B811-36E0F7582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478">
            <a:off x="8040688" y="720084"/>
            <a:ext cx="4308880" cy="430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1560766" y="2609649"/>
            <a:ext cx="5224134" cy="2339102"/>
          </a:xfrm>
          <a:prstGeom prst="rect">
            <a:avLst/>
          </a:prstGeom>
          <a:gradFill>
            <a:gsLst>
              <a:gs pos="0">
                <a:srgbClr val="DFE1E0"/>
              </a:gs>
              <a:gs pos="100000">
                <a:srgbClr val="FBFDFC"/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迷宫路径如下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(1,1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(1,2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(2,2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(3,2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(3,1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(4,1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(5,1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(5,2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(5,3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(6,3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(6,4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(6,5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(5,5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(4,5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(4,6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(4,7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(3,7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(3,8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(4,8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(5,8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(6,8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(7,8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en-US" altLang="zh-CN" sz="200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(8,8</a:t>
            </a:r>
            <a:r>
              <a:rPr lang="en-US" altLang="zh-CN" sz="20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) </a:t>
            </a:r>
          </a:p>
        </p:txBody>
      </p:sp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2276853" y="2014451"/>
            <a:ext cx="210976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求解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结果如下：</a:t>
            </a:r>
          </a:p>
        </p:txBody>
      </p:sp>
      <p:grpSp>
        <p:nvGrpSpPr>
          <p:cNvPr id="2" name="组合 6"/>
          <p:cNvGrpSpPr>
            <a:grpSpLocks noChangeAspect="1"/>
          </p:cNvGrpSpPr>
          <p:nvPr/>
        </p:nvGrpSpPr>
        <p:grpSpPr>
          <a:xfrm>
            <a:off x="7536160" y="2348880"/>
            <a:ext cx="2858770" cy="2868930"/>
            <a:chOff x="741365" y="1430063"/>
            <a:chExt cx="3573463" cy="3586163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741365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100140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447803" y="14300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809753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168528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516190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874965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597278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235328" y="14300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956053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741365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100140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1447803" y="178883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1809753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2168528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2516190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874965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597278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3235328" y="178883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3956053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741365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100140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447803" y="214920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809753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2168528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2516190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874965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3597278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3235328" y="214920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3956053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741365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1100140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1447803" y="25095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809753" y="2509563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2168528" y="2509563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2516190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2874965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3597278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3235328" y="25095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3956053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741365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1100140" y="2862560"/>
              <a:ext cx="358775" cy="39154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1447803" y="28572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1809753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2168528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2516190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2874965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597278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235328" y="28572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956053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741365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1100140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1447803" y="321758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1809753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2168528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2516190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2874965" y="32175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3597278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3235328" y="3217588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3956053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741365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1100140" y="357795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>
              <a:off x="1447803" y="35779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1809753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168528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516190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4" name="Rectangle 68"/>
            <p:cNvSpPr>
              <a:spLocks noChangeArrowheads="1"/>
            </p:cNvSpPr>
            <p:nvPr/>
          </p:nvSpPr>
          <p:spPr bwMode="auto">
            <a:xfrm>
              <a:off x="2874965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5" name="Rectangle 69"/>
            <p:cNvSpPr>
              <a:spLocks noChangeArrowheads="1"/>
            </p:cNvSpPr>
            <p:nvPr/>
          </p:nvSpPr>
          <p:spPr bwMode="auto">
            <a:xfrm>
              <a:off x="3597278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3235328" y="3577951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3956053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741365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9" name="Rectangle 73"/>
            <p:cNvSpPr>
              <a:spLocks noChangeArrowheads="1"/>
            </p:cNvSpPr>
            <p:nvPr/>
          </p:nvSpPr>
          <p:spPr bwMode="auto">
            <a:xfrm>
              <a:off x="1100140" y="3936726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0" name="Rectangle 74"/>
            <p:cNvSpPr>
              <a:spLocks noChangeArrowheads="1"/>
            </p:cNvSpPr>
            <p:nvPr/>
          </p:nvSpPr>
          <p:spPr bwMode="auto">
            <a:xfrm>
              <a:off x="1447803" y="39367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1" name="Rectangle 75"/>
            <p:cNvSpPr>
              <a:spLocks noChangeArrowheads="1"/>
            </p:cNvSpPr>
            <p:nvPr/>
          </p:nvSpPr>
          <p:spPr bwMode="auto">
            <a:xfrm>
              <a:off x="1809753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2" name="Rectangle 76"/>
            <p:cNvSpPr>
              <a:spLocks noChangeArrowheads="1"/>
            </p:cNvSpPr>
            <p:nvPr/>
          </p:nvSpPr>
          <p:spPr bwMode="auto">
            <a:xfrm>
              <a:off x="2168528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3" name="Rectangle 77"/>
            <p:cNvSpPr>
              <a:spLocks noChangeArrowheads="1"/>
            </p:cNvSpPr>
            <p:nvPr/>
          </p:nvSpPr>
          <p:spPr bwMode="auto">
            <a:xfrm>
              <a:off x="2516190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874965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3597278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3235328" y="39367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>
              <a:off x="3956053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8" name="Rectangle 82"/>
            <p:cNvSpPr>
              <a:spLocks noChangeArrowheads="1"/>
            </p:cNvSpPr>
            <p:nvPr/>
          </p:nvSpPr>
          <p:spPr bwMode="auto">
            <a:xfrm>
              <a:off x="741365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1100140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0" name="Rectangle 84"/>
            <p:cNvSpPr>
              <a:spLocks noChangeArrowheads="1"/>
            </p:cNvSpPr>
            <p:nvPr/>
          </p:nvSpPr>
          <p:spPr bwMode="auto">
            <a:xfrm>
              <a:off x="1447803" y="4297088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1" name="Rectangle 85"/>
            <p:cNvSpPr>
              <a:spLocks noChangeArrowheads="1"/>
            </p:cNvSpPr>
            <p:nvPr/>
          </p:nvSpPr>
          <p:spPr bwMode="auto">
            <a:xfrm>
              <a:off x="1809753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2" name="Rectangle 86"/>
            <p:cNvSpPr>
              <a:spLocks noChangeArrowheads="1"/>
            </p:cNvSpPr>
            <p:nvPr/>
          </p:nvSpPr>
          <p:spPr bwMode="auto">
            <a:xfrm>
              <a:off x="2168528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3" name="Rectangle 87"/>
            <p:cNvSpPr>
              <a:spLocks noChangeArrowheads="1"/>
            </p:cNvSpPr>
            <p:nvPr/>
          </p:nvSpPr>
          <p:spPr bwMode="auto">
            <a:xfrm>
              <a:off x="2516190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4" name="Rectangle 88"/>
            <p:cNvSpPr>
              <a:spLocks noChangeArrowheads="1"/>
            </p:cNvSpPr>
            <p:nvPr/>
          </p:nvSpPr>
          <p:spPr bwMode="auto">
            <a:xfrm>
              <a:off x="2874965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5" name="Rectangle 89"/>
            <p:cNvSpPr>
              <a:spLocks noChangeArrowheads="1"/>
            </p:cNvSpPr>
            <p:nvPr/>
          </p:nvSpPr>
          <p:spPr bwMode="auto">
            <a:xfrm>
              <a:off x="3597278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3235328" y="4297088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7" name="Rectangle 91"/>
            <p:cNvSpPr>
              <a:spLocks noChangeArrowheads="1"/>
            </p:cNvSpPr>
            <p:nvPr/>
          </p:nvSpPr>
          <p:spPr bwMode="auto">
            <a:xfrm>
              <a:off x="3956053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741365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1100140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1447803" y="46574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1809753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2" name="Rectangle 96"/>
            <p:cNvSpPr>
              <a:spLocks noChangeArrowheads="1"/>
            </p:cNvSpPr>
            <p:nvPr/>
          </p:nvSpPr>
          <p:spPr bwMode="auto">
            <a:xfrm>
              <a:off x="2168528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3" name="Rectangle 97"/>
            <p:cNvSpPr>
              <a:spLocks noChangeArrowheads="1"/>
            </p:cNvSpPr>
            <p:nvPr/>
          </p:nvSpPr>
          <p:spPr bwMode="auto">
            <a:xfrm>
              <a:off x="2516190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4" name="Rectangle 98"/>
            <p:cNvSpPr>
              <a:spLocks noChangeArrowheads="1"/>
            </p:cNvSpPr>
            <p:nvPr/>
          </p:nvSpPr>
          <p:spPr bwMode="auto">
            <a:xfrm>
              <a:off x="2874965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5" name="Rectangle 99"/>
            <p:cNvSpPr>
              <a:spLocks noChangeArrowheads="1"/>
            </p:cNvSpPr>
            <p:nvPr/>
          </p:nvSpPr>
          <p:spPr bwMode="auto">
            <a:xfrm>
              <a:off x="3597278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6" name="Rectangle 100"/>
            <p:cNvSpPr>
              <a:spLocks noChangeArrowheads="1"/>
            </p:cNvSpPr>
            <p:nvPr/>
          </p:nvSpPr>
          <p:spPr bwMode="auto">
            <a:xfrm>
              <a:off x="3235328" y="46574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7" name="Rectangle 101"/>
            <p:cNvSpPr>
              <a:spLocks noChangeArrowheads="1"/>
            </p:cNvSpPr>
            <p:nvPr/>
          </p:nvSpPr>
          <p:spPr bwMode="auto">
            <a:xfrm>
              <a:off x="3956053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1247752" y="2000240"/>
              <a:ext cx="35719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1262942" y="2342240"/>
              <a:ext cx="684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290614" y="2689220"/>
              <a:ext cx="324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933424" y="3059110"/>
              <a:ext cx="71438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277914" y="3429000"/>
              <a:ext cx="720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2000232" y="3425827"/>
              <a:ext cx="1588" cy="36036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2000232" y="3786190"/>
              <a:ext cx="71438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2318612" y="3396372"/>
              <a:ext cx="792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2714612" y="3000372"/>
              <a:ext cx="71438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3414704" y="2714620"/>
              <a:ext cx="1588" cy="288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3419478" y="2727051"/>
              <a:ext cx="36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2893207" y="3607595"/>
              <a:ext cx="178595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 Box 134"/>
          <p:cNvSpPr txBox="1">
            <a:spLocks noChangeArrowheads="1"/>
          </p:cNvSpPr>
          <p:nvPr/>
        </p:nvSpPr>
        <p:spPr bwMode="auto">
          <a:xfrm>
            <a:off x="2157770" y="5983172"/>
            <a:ext cx="766312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显然，这个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解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不是最优解，即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不是最短</a:t>
            </a:r>
            <a:r>
              <a:rPr lang="zh-CN" altLang="en-US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路径。为什么？</a:t>
            </a:r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21" name="下箭头 120"/>
          <p:cNvSpPr/>
          <p:nvPr/>
        </p:nvSpPr>
        <p:spPr bwMode="auto">
          <a:xfrm rot="16200000">
            <a:off x="6908215" y="3228744"/>
            <a:ext cx="418528" cy="503868"/>
          </a:xfrm>
          <a:prstGeom prst="downArrow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25" name="Text Box 2">
            <a:extLst>
              <a:ext uri="{FF2B5EF4-FFF2-40B4-BE49-F238E27FC236}">
                <a16:creationId xmlns:a16="http://schemas.microsoft.com/office/drawing/2014/main" id="{7F8A15F7-B719-4C51-B960-38CD24393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70" y="1550196"/>
            <a:ext cx="2463787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2400"/>
              <a:t> 运行结果</a:t>
            </a:r>
          </a:p>
        </p:txBody>
      </p:sp>
      <p:sp>
        <p:nvSpPr>
          <p:cNvPr id="12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B8C23C-63E0-4E7A-9634-03493474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28067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栈的应用 </a:t>
            </a:r>
          </a:p>
        </p:txBody>
      </p:sp>
      <p:sp>
        <p:nvSpPr>
          <p:cNvPr id="126" name="TextBox 3">
            <a:extLst>
              <a:ext uri="{FF2B5EF4-FFF2-40B4-BE49-F238E27FC236}">
                <a16:creationId xmlns:a16="http://schemas.microsoft.com/office/drawing/2014/main" id="{F5D2B077-CE40-4BB1-BA3A-88FA4B63267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3.1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28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5499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10968</TotalTime>
  <Words>8965</Words>
  <Application>Microsoft Office PowerPoint</Application>
  <PresentationFormat>宽屏</PresentationFormat>
  <Paragraphs>1367</Paragraphs>
  <Slides>93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6" baseType="lpstr">
      <vt:lpstr>方正启体简体</vt:lpstr>
      <vt:lpstr>黑体</vt:lpstr>
      <vt:lpstr>楷体</vt:lpstr>
      <vt:lpstr>楷体_GB2312</vt:lpstr>
      <vt:lpstr>思源黑体 CN Heavy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A83381</cp:lastModifiedBy>
  <cp:revision>1469</cp:revision>
  <dcterms:created xsi:type="dcterms:W3CDTF">2004-03-31T23:50:14Z</dcterms:created>
  <dcterms:modified xsi:type="dcterms:W3CDTF">2022-06-24T07:26:30Z</dcterms:modified>
</cp:coreProperties>
</file>